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3771900" cy="5321300"/>
  <p:notesSz cx="6858000" cy="9144000"/>
  <p:embeddedFontLst>
    <p:embeddedFont>
      <p:font typeface="Tex Gyre Termes" panose="020B0604020202020204" charset="0"/>
      <p:regular r:id="rId13"/>
    </p:embeddedFont>
    <p:embeddedFont>
      <p:font typeface="Tex Gyre Termes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06212-E796-4BA7-B64E-BB5EA639A6AE}" v="4" dt="2026-02-04T17:48:2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0" d="100"/>
          <a:sy n="100" d="100"/>
        </p:scale>
        <p:origin x="269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right" userId="6369066f-3ed1-4240-bbcd-d80403f5de2b" providerId="ADAL" clId="{9B477BC2-6D97-464D-9DF6-6965744FBE1C}"/>
    <pc:docChg chg="undo custSel modSld">
      <pc:chgData name="Victoria Wright" userId="6369066f-3ed1-4240-bbcd-d80403f5de2b" providerId="ADAL" clId="{9B477BC2-6D97-464D-9DF6-6965744FBE1C}" dt="2026-02-04T18:37:09.890" v="313" actId="478"/>
      <pc:docMkLst>
        <pc:docMk/>
      </pc:docMkLst>
      <pc:sldChg chg="delSp modSp mod">
        <pc:chgData name="Victoria Wright" userId="6369066f-3ed1-4240-bbcd-d80403f5de2b" providerId="ADAL" clId="{9B477BC2-6D97-464D-9DF6-6965744FBE1C}" dt="2026-02-04T18:36:26.181" v="304" actId="478"/>
        <pc:sldMkLst>
          <pc:docMk/>
          <pc:sldMk cId="0" sldId="256"/>
        </pc:sldMkLst>
        <pc:spChg chg="del">
          <ac:chgData name="Victoria Wright" userId="6369066f-3ed1-4240-bbcd-d80403f5de2b" providerId="ADAL" clId="{9B477BC2-6D97-464D-9DF6-6965744FBE1C}" dt="2026-02-04T18:36:26.181" v="304" actId="478"/>
          <ac:spMkLst>
            <pc:docMk/>
            <pc:sldMk cId="0" sldId="256"/>
            <ac:spMk id="2" creationId="{00000000-0000-0000-0000-000000000000}"/>
          </ac:spMkLst>
        </pc:spChg>
        <pc:spChg chg="mod">
          <ac:chgData name="Victoria Wright" userId="6369066f-3ed1-4240-bbcd-d80403f5de2b" providerId="ADAL" clId="{9B477BC2-6D97-464D-9DF6-6965744FBE1C}" dt="2026-02-04T17:47:52.186" v="297" actId="20577"/>
          <ac:spMkLst>
            <pc:docMk/>
            <pc:sldMk cId="0" sldId="256"/>
            <ac:spMk id="14" creationId="{00000000-0000-0000-0000-000000000000}"/>
          </ac:spMkLst>
        </pc:spChg>
      </pc:sldChg>
      <pc:sldChg chg="delSp modSp mod">
        <pc:chgData name="Victoria Wright" userId="6369066f-3ed1-4240-bbcd-d80403f5de2b" providerId="ADAL" clId="{9B477BC2-6D97-464D-9DF6-6965744FBE1C}" dt="2026-02-04T18:36:38.332" v="306" actId="478"/>
        <pc:sldMkLst>
          <pc:docMk/>
          <pc:sldMk cId="0" sldId="257"/>
        </pc:sldMkLst>
        <pc:spChg chg="del">
          <ac:chgData name="Victoria Wright" userId="6369066f-3ed1-4240-bbcd-d80403f5de2b" providerId="ADAL" clId="{9B477BC2-6D97-464D-9DF6-6965744FBE1C}" dt="2026-02-04T18:36:38.332" v="306" actId="478"/>
          <ac:spMkLst>
            <pc:docMk/>
            <pc:sldMk cId="0" sldId="257"/>
            <ac:spMk id="2" creationId="{00000000-0000-0000-0000-000000000000}"/>
          </ac:spMkLst>
        </pc:spChg>
        <pc:spChg chg="mod">
          <ac:chgData name="Victoria Wright" userId="6369066f-3ed1-4240-bbcd-d80403f5de2b" providerId="ADAL" clId="{9B477BC2-6D97-464D-9DF6-6965744FBE1C}" dt="2026-02-04T17:30:33.715" v="1" actId="404"/>
          <ac:spMkLst>
            <pc:docMk/>
            <pc:sldMk cId="0" sldId="257"/>
            <ac:spMk id="20" creationId="{00000000-0000-0000-0000-000000000000}"/>
          </ac:spMkLst>
        </pc:spChg>
      </pc:sldChg>
      <pc:sldChg chg="delSp mod">
        <pc:chgData name="Victoria Wright" userId="6369066f-3ed1-4240-bbcd-d80403f5de2b" providerId="ADAL" clId="{9B477BC2-6D97-464D-9DF6-6965744FBE1C}" dt="2026-02-04T18:36:30.950" v="305" actId="478"/>
        <pc:sldMkLst>
          <pc:docMk/>
          <pc:sldMk cId="0" sldId="258"/>
        </pc:sldMkLst>
        <pc:spChg chg="del">
          <ac:chgData name="Victoria Wright" userId="6369066f-3ed1-4240-bbcd-d80403f5de2b" providerId="ADAL" clId="{9B477BC2-6D97-464D-9DF6-6965744FBE1C}" dt="2026-02-04T18:36:30.950" v="305" actId="478"/>
          <ac:spMkLst>
            <pc:docMk/>
            <pc:sldMk cId="0" sldId="258"/>
            <ac:spMk id="2" creationId="{00000000-0000-0000-0000-000000000000}"/>
          </ac:spMkLst>
        </pc:spChg>
      </pc:sldChg>
      <pc:sldChg chg="delSp modSp mod">
        <pc:chgData name="Victoria Wright" userId="6369066f-3ed1-4240-bbcd-d80403f5de2b" providerId="ADAL" clId="{9B477BC2-6D97-464D-9DF6-6965744FBE1C}" dt="2026-02-04T18:36:43.268" v="307" actId="478"/>
        <pc:sldMkLst>
          <pc:docMk/>
          <pc:sldMk cId="0" sldId="259"/>
        </pc:sldMkLst>
        <pc:spChg chg="del">
          <ac:chgData name="Victoria Wright" userId="6369066f-3ed1-4240-bbcd-d80403f5de2b" providerId="ADAL" clId="{9B477BC2-6D97-464D-9DF6-6965744FBE1C}" dt="2026-02-04T18:36:43.268" v="307" actId="478"/>
          <ac:spMkLst>
            <pc:docMk/>
            <pc:sldMk cId="0" sldId="259"/>
            <ac:spMk id="2" creationId="{00000000-0000-0000-0000-000000000000}"/>
          </ac:spMkLst>
        </pc:spChg>
        <pc:spChg chg="mod">
          <ac:chgData name="Victoria Wright" userId="6369066f-3ed1-4240-bbcd-d80403f5de2b" providerId="ADAL" clId="{9B477BC2-6D97-464D-9DF6-6965744FBE1C}" dt="2026-02-04T17:48:02.815" v="298"/>
          <ac:spMkLst>
            <pc:docMk/>
            <pc:sldMk cId="0" sldId="259"/>
            <ac:spMk id="23" creationId="{00000000-0000-0000-0000-000000000000}"/>
          </ac:spMkLst>
        </pc:spChg>
      </pc:sldChg>
      <pc:sldChg chg="delSp modSp mod">
        <pc:chgData name="Victoria Wright" userId="6369066f-3ed1-4240-bbcd-d80403f5de2b" providerId="ADAL" clId="{9B477BC2-6D97-464D-9DF6-6965744FBE1C}" dt="2026-02-04T18:36:46.869" v="308" actId="478"/>
        <pc:sldMkLst>
          <pc:docMk/>
          <pc:sldMk cId="0" sldId="260"/>
        </pc:sldMkLst>
        <pc:spChg chg="del">
          <ac:chgData name="Victoria Wright" userId="6369066f-3ed1-4240-bbcd-d80403f5de2b" providerId="ADAL" clId="{9B477BC2-6D97-464D-9DF6-6965744FBE1C}" dt="2026-02-04T18:36:46.869" v="308" actId="478"/>
          <ac:spMkLst>
            <pc:docMk/>
            <pc:sldMk cId="0" sldId="260"/>
            <ac:spMk id="2" creationId="{00000000-0000-0000-0000-000000000000}"/>
          </ac:spMkLst>
        </pc:spChg>
        <pc:spChg chg="mod">
          <ac:chgData name="Victoria Wright" userId="6369066f-3ed1-4240-bbcd-d80403f5de2b" providerId="ADAL" clId="{9B477BC2-6D97-464D-9DF6-6965744FBE1C}" dt="2026-02-04T17:31:28.702" v="26" actId="115"/>
          <ac:spMkLst>
            <pc:docMk/>
            <pc:sldMk cId="0" sldId="260"/>
            <ac:spMk id="19" creationId="{00000000-0000-0000-0000-000000000000}"/>
          </ac:spMkLst>
        </pc:spChg>
        <pc:spChg chg="mod">
          <ac:chgData name="Victoria Wright" userId="6369066f-3ed1-4240-bbcd-d80403f5de2b" providerId="ADAL" clId="{9B477BC2-6D97-464D-9DF6-6965744FBE1C}" dt="2026-02-04T17:31:41.456" v="27" actId="1076"/>
          <ac:spMkLst>
            <pc:docMk/>
            <pc:sldMk cId="0" sldId="260"/>
            <ac:spMk id="24" creationId="{A06B8BC5-C3F3-B056-0C14-C74A7A3D3A47}"/>
          </ac:spMkLst>
        </pc:spChg>
      </pc:sldChg>
      <pc:sldChg chg="delSp mod">
        <pc:chgData name="Victoria Wright" userId="6369066f-3ed1-4240-bbcd-d80403f5de2b" providerId="ADAL" clId="{9B477BC2-6D97-464D-9DF6-6965744FBE1C}" dt="2026-02-04T18:36:50.377" v="309" actId="478"/>
        <pc:sldMkLst>
          <pc:docMk/>
          <pc:sldMk cId="0" sldId="261"/>
        </pc:sldMkLst>
        <pc:spChg chg="del">
          <ac:chgData name="Victoria Wright" userId="6369066f-3ed1-4240-bbcd-d80403f5de2b" providerId="ADAL" clId="{9B477BC2-6D97-464D-9DF6-6965744FBE1C}" dt="2026-02-04T18:36:50.377" v="309" actId="478"/>
          <ac:spMkLst>
            <pc:docMk/>
            <pc:sldMk cId="0" sldId="261"/>
            <ac:spMk id="2" creationId="{00000000-0000-0000-0000-000000000000}"/>
          </ac:spMkLst>
        </pc:spChg>
      </pc:sldChg>
      <pc:sldChg chg="delSp modSp mod">
        <pc:chgData name="Victoria Wright" userId="6369066f-3ed1-4240-bbcd-d80403f5de2b" providerId="ADAL" clId="{9B477BC2-6D97-464D-9DF6-6965744FBE1C}" dt="2026-02-04T18:36:54.926" v="310" actId="478"/>
        <pc:sldMkLst>
          <pc:docMk/>
          <pc:sldMk cId="0" sldId="263"/>
        </pc:sldMkLst>
        <pc:spChg chg="del">
          <ac:chgData name="Victoria Wright" userId="6369066f-3ed1-4240-bbcd-d80403f5de2b" providerId="ADAL" clId="{9B477BC2-6D97-464D-9DF6-6965744FBE1C}" dt="2026-02-04T18:36:54.926" v="310" actId="478"/>
          <ac:spMkLst>
            <pc:docMk/>
            <pc:sldMk cId="0" sldId="263"/>
            <ac:spMk id="2" creationId="{00000000-0000-0000-0000-000000000000}"/>
          </ac:spMkLst>
        </pc:spChg>
        <pc:spChg chg="mod">
          <ac:chgData name="Victoria Wright" userId="6369066f-3ed1-4240-bbcd-d80403f5de2b" providerId="ADAL" clId="{9B477BC2-6D97-464D-9DF6-6965744FBE1C}" dt="2026-02-04T17:33:29.092" v="42" actId="1076"/>
          <ac:spMkLst>
            <pc:docMk/>
            <pc:sldMk cId="0" sldId="263"/>
            <ac:spMk id="3" creationId="{00000000-0000-0000-0000-000000000000}"/>
          </ac:spMkLst>
        </pc:spChg>
        <pc:spChg chg="mod">
          <ac:chgData name="Victoria Wright" userId="6369066f-3ed1-4240-bbcd-d80403f5de2b" providerId="ADAL" clId="{9B477BC2-6D97-464D-9DF6-6965744FBE1C}" dt="2026-02-04T17:33:44.352" v="55" actId="14100"/>
          <ac:spMkLst>
            <pc:docMk/>
            <pc:sldMk cId="0" sldId="263"/>
            <ac:spMk id="4" creationId="{00000000-0000-0000-0000-000000000000}"/>
          </ac:spMkLst>
        </pc:spChg>
        <pc:spChg chg="mod">
          <ac:chgData name="Victoria Wright" userId="6369066f-3ed1-4240-bbcd-d80403f5de2b" providerId="ADAL" clId="{9B477BC2-6D97-464D-9DF6-6965744FBE1C}" dt="2026-02-04T17:34:57.466" v="75" actId="20577"/>
          <ac:spMkLst>
            <pc:docMk/>
            <pc:sldMk cId="0" sldId="263"/>
            <ac:spMk id="14" creationId="{00000000-0000-0000-0000-000000000000}"/>
          </ac:spMkLst>
        </pc:spChg>
        <pc:spChg chg="mod">
          <ac:chgData name="Victoria Wright" userId="6369066f-3ed1-4240-bbcd-d80403f5de2b" providerId="ADAL" clId="{9B477BC2-6D97-464D-9DF6-6965744FBE1C}" dt="2026-02-04T17:47:39.017" v="278" actId="20577"/>
          <ac:spMkLst>
            <pc:docMk/>
            <pc:sldMk cId="0" sldId="263"/>
            <ac:spMk id="19" creationId="{00000000-0000-0000-0000-000000000000}"/>
          </ac:spMkLst>
        </pc:spChg>
        <pc:spChg chg="mod">
          <ac:chgData name="Victoria Wright" userId="6369066f-3ed1-4240-bbcd-d80403f5de2b" providerId="ADAL" clId="{9B477BC2-6D97-464D-9DF6-6965744FBE1C}" dt="2026-02-04T17:33:22.226" v="40" actId="1076"/>
          <ac:spMkLst>
            <pc:docMk/>
            <pc:sldMk cId="0" sldId="263"/>
            <ac:spMk id="24" creationId="{A7253E34-4FAE-6A72-D745-2ABCC43C5683}"/>
          </ac:spMkLst>
        </pc:spChg>
      </pc:sldChg>
      <pc:sldChg chg="delSp modSp mod">
        <pc:chgData name="Victoria Wright" userId="6369066f-3ed1-4240-bbcd-d80403f5de2b" providerId="ADAL" clId="{9B477BC2-6D97-464D-9DF6-6965744FBE1C}" dt="2026-02-04T18:36:58.804" v="311" actId="478"/>
        <pc:sldMkLst>
          <pc:docMk/>
          <pc:sldMk cId="0" sldId="264"/>
        </pc:sldMkLst>
        <pc:spChg chg="del">
          <ac:chgData name="Victoria Wright" userId="6369066f-3ed1-4240-bbcd-d80403f5de2b" providerId="ADAL" clId="{9B477BC2-6D97-464D-9DF6-6965744FBE1C}" dt="2026-02-04T18:36:58.804" v="311" actId="478"/>
          <ac:spMkLst>
            <pc:docMk/>
            <pc:sldMk cId="0" sldId="264"/>
            <ac:spMk id="2" creationId="{00000000-0000-0000-0000-000000000000}"/>
          </ac:spMkLst>
        </pc:spChg>
        <pc:spChg chg="mod">
          <ac:chgData name="Victoria Wright" userId="6369066f-3ed1-4240-bbcd-d80403f5de2b" providerId="ADAL" clId="{9B477BC2-6D97-464D-9DF6-6965744FBE1C}" dt="2026-02-04T17:36:52.986" v="117" actId="1076"/>
          <ac:spMkLst>
            <pc:docMk/>
            <pc:sldMk cId="0" sldId="264"/>
            <ac:spMk id="3" creationId="{00000000-0000-0000-0000-000000000000}"/>
          </ac:spMkLst>
        </pc:spChg>
        <pc:spChg chg="mod">
          <ac:chgData name="Victoria Wright" userId="6369066f-3ed1-4240-bbcd-d80403f5de2b" providerId="ADAL" clId="{9B477BC2-6D97-464D-9DF6-6965744FBE1C}" dt="2026-02-04T17:35:37.699" v="85" actId="14100"/>
          <ac:spMkLst>
            <pc:docMk/>
            <pc:sldMk cId="0" sldId="264"/>
            <ac:spMk id="4" creationId="{00000000-0000-0000-0000-000000000000}"/>
          </ac:spMkLst>
        </pc:spChg>
        <pc:spChg chg="mod">
          <ac:chgData name="Victoria Wright" userId="6369066f-3ed1-4240-bbcd-d80403f5de2b" providerId="ADAL" clId="{9B477BC2-6D97-464D-9DF6-6965744FBE1C}" dt="2026-02-04T17:36:58.557" v="118" actId="1076"/>
          <ac:spMkLst>
            <pc:docMk/>
            <pc:sldMk cId="0" sldId="264"/>
            <ac:spMk id="15" creationId="{00000000-0000-0000-0000-000000000000}"/>
          </ac:spMkLst>
        </pc:spChg>
        <pc:spChg chg="mod">
          <ac:chgData name="Victoria Wright" userId="6369066f-3ed1-4240-bbcd-d80403f5de2b" providerId="ADAL" clId="{9B477BC2-6D97-464D-9DF6-6965744FBE1C}" dt="2026-02-04T17:48:15.607" v="299"/>
          <ac:spMkLst>
            <pc:docMk/>
            <pc:sldMk cId="0" sldId="264"/>
            <ac:spMk id="21" creationId="{00000000-0000-0000-0000-000000000000}"/>
          </ac:spMkLst>
        </pc:spChg>
        <pc:spChg chg="mod">
          <ac:chgData name="Victoria Wright" userId="6369066f-3ed1-4240-bbcd-d80403f5de2b" providerId="ADAL" clId="{9B477BC2-6D97-464D-9DF6-6965744FBE1C}" dt="2026-02-04T17:37:02.775" v="119" actId="1076"/>
          <ac:spMkLst>
            <pc:docMk/>
            <pc:sldMk cId="0" sldId="264"/>
            <ac:spMk id="25" creationId="{1ADA6837-F9F1-804E-D153-6BA360E9249F}"/>
          </ac:spMkLst>
        </pc:spChg>
        <pc:spChg chg="mod">
          <ac:chgData name="Victoria Wright" userId="6369066f-3ed1-4240-bbcd-d80403f5de2b" providerId="ADAL" clId="{9B477BC2-6D97-464D-9DF6-6965744FBE1C}" dt="2026-02-04T17:35:50.625" v="88" actId="1076"/>
          <ac:spMkLst>
            <pc:docMk/>
            <pc:sldMk cId="0" sldId="264"/>
            <ac:spMk id="26" creationId="{C605EF3A-AE3D-1A9C-50A8-EDA6C86AD7FA}"/>
          </ac:spMkLst>
        </pc:spChg>
      </pc:sldChg>
      <pc:sldChg chg="delSp modSp mod">
        <pc:chgData name="Victoria Wright" userId="6369066f-3ed1-4240-bbcd-d80403f5de2b" providerId="ADAL" clId="{9B477BC2-6D97-464D-9DF6-6965744FBE1C}" dt="2026-02-04T18:37:06.884" v="312" actId="478"/>
        <pc:sldMkLst>
          <pc:docMk/>
          <pc:sldMk cId="0" sldId="265"/>
        </pc:sldMkLst>
        <pc:spChg chg="del">
          <ac:chgData name="Victoria Wright" userId="6369066f-3ed1-4240-bbcd-d80403f5de2b" providerId="ADAL" clId="{9B477BC2-6D97-464D-9DF6-6965744FBE1C}" dt="2026-02-04T18:37:06.884" v="312" actId="478"/>
          <ac:spMkLst>
            <pc:docMk/>
            <pc:sldMk cId="0" sldId="265"/>
            <ac:spMk id="2" creationId="{00000000-0000-0000-0000-000000000000}"/>
          </ac:spMkLst>
        </pc:spChg>
        <pc:spChg chg="mod">
          <ac:chgData name="Victoria Wright" userId="6369066f-3ed1-4240-bbcd-d80403f5de2b" providerId="ADAL" clId="{9B477BC2-6D97-464D-9DF6-6965744FBE1C}" dt="2026-02-04T17:38:45.688" v="148" actId="1076"/>
          <ac:spMkLst>
            <pc:docMk/>
            <pc:sldMk cId="0" sldId="265"/>
            <ac:spMk id="3" creationId="{00000000-0000-0000-0000-000000000000}"/>
          </ac:spMkLst>
        </pc:spChg>
        <pc:spChg chg="mod">
          <ac:chgData name="Victoria Wright" userId="6369066f-3ed1-4240-bbcd-d80403f5de2b" providerId="ADAL" clId="{9B477BC2-6D97-464D-9DF6-6965744FBE1C}" dt="2026-02-04T17:37:48.875" v="126" actId="14100"/>
          <ac:spMkLst>
            <pc:docMk/>
            <pc:sldMk cId="0" sldId="265"/>
            <ac:spMk id="4" creationId="{00000000-0000-0000-0000-000000000000}"/>
          </ac:spMkLst>
        </pc:spChg>
        <pc:spChg chg="del">
          <ac:chgData name="Victoria Wright" userId="6369066f-3ed1-4240-bbcd-d80403f5de2b" providerId="ADAL" clId="{9B477BC2-6D97-464D-9DF6-6965744FBE1C}" dt="2026-02-04T17:38:29.985" v="142" actId="478"/>
          <ac:spMkLst>
            <pc:docMk/>
            <pc:sldMk cId="0" sldId="265"/>
            <ac:spMk id="10" creationId="{00000000-0000-0000-0000-000000000000}"/>
          </ac:spMkLst>
        </pc:spChg>
        <pc:spChg chg="del">
          <ac:chgData name="Victoria Wright" userId="6369066f-3ed1-4240-bbcd-d80403f5de2b" providerId="ADAL" clId="{9B477BC2-6D97-464D-9DF6-6965744FBE1C}" dt="2026-02-04T17:38:34.275" v="143" actId="478"/>
          <ac:spMkLst>
            <pc:docMk/>
            <pc:sldMk cId="0" sldId="265"/>
            <ac:spMk id="11" creationId="{00000000-0000-0000-0000-000000000000}"/>
          </ac:spMkLst>
        </pc:spChg>
        <pc:spChg chg="del">
          <ac:chgData name="Victoria Wright" userId="6369066f-3ed1-4240-bbcd-d80403f5de2b" providerId="ADAL" clId="{9B477BC2-6D97-464D-9DF6-6965744FBE1C}" dt="2026-02-04T17:38:37.225" v="145" actId="478"/>
          <ac:spMkLst>
            <pc:docMk/>
            <pc:sldMk cId="0" sldId="265"/>
            <ac:spMk id="12" creationId="{00000000-0000-0000-0000-000000000000}"/>
          </ac:spMkLst>
        </pc:spChg>
        <pc:spChg chg="del">
          <ac:chgData name="Victoria Wright" userId="6369066f-3ed1-4240-bbcd-d80403f5de2b" providerId="ADAL" clId="{9B477BC2-6D97-464D-9DF6-6965744FBE1C}" dt="2026-02-04T17:38:38.542" v="146" actId="478"/>
          <ac:spMkLst>
            <pc:docMk/>
            <pc:sldMk cId="0" sldId="265"/>
            <ac:spMk id="13" creationId="{00000000-0000-0000-0000-000000000000}"/>
          </ac:spMkLst>
        </pc:spChg>
        <pc:spChg chg="del">
          <ac:chgData name="Victoria Wright" userId="6369066f-3ed1-4240-bbcd-d80403f5de2b" providerId="ADAL" clId="{9B477BC2-6D97-464D-9DF6-6965744FBE1C}" dt="2026-02-04T17:38:40.742" v="147" actId="478"/>
          <ac:spMkLst>
            <pc:docMk/>
            <pc:sldMk cId="0" sldId="265"/>
            <ac:spMk id="14" creationId="{00000000-0000-0000-0000-000000000000}"/>
          </ac:spMkLst>
        </pc:spChg>
        <pc:spChg chg="del">
          <ac:chgData name="Victoria Wright" userId="6369066f-3ed1-4240-bbcd-d80403f5de2b" providerId="ADAL" clId="{9B477BC2-6D97-464D-9DF6-6965744FBE1C}" dt="2026-02-04T17:38:35.771" v="144" actId="478"/>
          <ac:spMkLst>
            <pc:docMk/>
            <pc:sldMk cId="0" sldId="265"/>
            <ac:spMk id="15" creationId="{00000000-0000-0000-0000-000000000000}"/>
          </ac:spMkLst>
        </pc:spChg>
        <pc:spChg chg="mod">
          <ac:chgData name="Victoria Wright" userId="6369066f-3ed1-4240-bbcd-d80403f5de2b" providerId="ADAL" clId="{9B477BC2-6D97-464D-9DF6-6965744FBE1C}" dt="2026-02-04T17:39:02.190" v="153" actId="1076"/>
          <ac:spMkLst>
            <pc:docMk/>
            <pc:sldMk cId="0" sldId="265"/>
            <ac:spMk id="16" creationId="{00000000-0000-0000-0000-000000000000}"/>
          </ac:spMkLst>
        </pc:spChg>
        <pc:spChg chg="mod">
          <ac:chgData name="Victoria Wright" userId="6369066f-3ed1-4240-bbcd-d80403f5de2b" providerId="ADAL" clId="{9B477BC2-6D97-464D-9DF6-6965744FBE1C}" dt="2026-02-04T17:38:22.210" v="139" actId="1076"/>
          <ac:spMkLst>
            <pc:docMk/>
            <pc:sldMk cId="0" sldId="265"/>
            <ac:spMk id="18" creationId="{00000000-0000-0000-0000-000000000000}"/>
          </ac:spMkLst>
        </pc:spChg>
        <pc:spChg chg="mod">
          <ac:chgData name="Victoria Wright" userId="6369066f-3ed1-4240-bbcd-d80403f5de2b" providerId="ADAL" clId="{9B477BC2-6D97-464D-9DF6-6965744FBE1C}" dt="2026-02-04T17:37:21.441" v="120" actId="1076"/>
          <ac:spMkLst>
            <pc:docMk/>
            <pc:sldMk cId="0" sldId="265"/>
            <ac:spMk id="23" creationId="{06DD00FC-418E-93D6-419A-39B33924EFC8}"/>
          </ac:spMkLst>
        </pc:spChg>
      </pc:sldChg>
      <pc:sldChg chg="delSp modSp mod">
        <pc:chgData name="Victoria Wright" userId="6369066f-3ed1-4240-bbcd-d80403f5de2b" providerId="ADAL" clId="{9B477BC2-6D97-464D-9DF6-6965744FBE1C}" dt="2026-02-04T18:37:09.890" v="313" actId="478"/>
        <pc:sldMkLst>
          <pc:docMk/>
          <pc:sldMk cId="0" sldId="266"/>
        </pc:sldMkLst>
        <pc:spChg chg="del">
          <ac:chgData name="Victoria Wright" userId="6369066f-3ed1-4240-bbcd-d80403f5de2b" providerId="ADAL" clId="{9B477BC2-6D97-464D-9DF6-6965744FBE1C}" dt="2026-02-04T18:37:09.890" v="313" actId="478"/>
          <ac:spMkLst>
            <pc:docMk/>
            <pc:sldMk cId="0" sldId="266"/>
            <ac:spMk id="2" creationId="{00000000-0000-0000-0000-000000000000}"/>
          </ac:spMkLst>
        </pc:spChg>
        <pc:spChg chg="mod">
          <ac:chgData name="Victoria Wright" userId="6369066f-3ed1-4240-bbcd-d80403f5de2b" providerId="ADAL" clId="{9B477BC2-6D97-464D-9DF6-6965744FBE1C}" dt="2026-02-04T17:49:07.282" v="303" actId="1076"/>
          <ac:spMkLst>
            <pc:docMk/>
            <pc:sldMk cId="0" sldId="266"/>
            <ac:spMk id="3" creationId="{00000000-0000-0000-0000-000000000000}"/>
          </ac:spMkLst>
        </pc:spChg>
        <pc:spChg chg="mod">
          <ac:chgData name="Victoria Wright" userId="6369066f-3ed1-4240-bbcd-d80403f5de2b" providerId="ADAL" clId="{9B477BC2-6D97-464D-9DF6-6965744FBE1C}" dt="2026-02-04T17:41:44.407" v="182" actId="14100"/>
          <ac:spMkLst>
            <pc:docMk/>
            <pc:sldMk cId="0" sldId="266"/>
            <ac:spMk id="4" creationId="{00000000-0000-0000-0000-000000000000}"/>
          </ac:spMkLst>
        </pc:spChg>
        <pc:spChg chg="del">
          <ac:chgData name="Victoria Wright" userId="6369066f-3ed1-4240-bbcd-d80403f5de2b" providerId="ADAL" clId="{9B477BC2-6D97-464D-9DF6-6965744FBE1C}" dt="2026-02-04T17:39:42.682" v="159" actId="478"/>
          <ac:spMkLst>
            <pc:docMk/>
            <pc:sldMk cId="0" sldId="266"/>
            <ac:spMk id="10" creationId="{00000000-0000-0000-0000-000000000000}"/>
          </ac:spMkLst>
        </pc:spChg>
        <pc:spChg chg="del">
          <ac:chgData name="Victoria Wright" userId="6369066f-3ed1-4240-bbcd-d80403f5de2b" providerId="ADAL" clId="{9B477BC2-6D97-464D-9DF6-6965744FBE1C}" dt="2026-02-04T17:39:41.047" v="158" actId="478"/>
          <ac:spMkLst>
            <pc:docMk/>
            <pc:sldMk cId="0" sldId="266"/>
            <ac:spMk id="11" creationId="{00000000-0000-0000-0000-000000000000}"/>
          </ac:spMkLst>
        </pc:spChg>
        <pc:spChg chg="del">
          <ac:chgData name="Victoria Wright" userId="6369066f-3ed1-4240-bbcd-d80403f5de2b" providerId="ADAL" clId="{9B477BC2-6D97-464D-9DF6-6965744FBE1C}" dt="2026-02-04T17:39:39.693" v="157" actId="478"/>
          <ac:spMkLst>
            <pc:docMk/>
            <pc:sldMk cId="0" sldId="266"/>
            <ac:spMk id="12" creationId="{00000000-0000-0000-0000-000000000000}"/>
          </ac:spMkLst>
        </pc:spChg>
        <pc:spChg chg="del">
          <ac:chgData name="Victoria Wright" userId="6369066f-3ed1-4240-bbcd-d80403f5de2b" providerId="ADAL" clId="{9B477BC2-6D97-464D-9DF6-6965744FBE1C}" dt="2026-02-04T17:39:38.226" v="156" actId="478"/>
          <ac:spMkLst>
            <pc:docMk/>
            <pc:sldMk cId="0" sldId="266"/>
            <ac:spMk id="13" creationId="{00000000-0000-0000-0000-000000000000}"/>
          </ac:spMkLst>
        </pc:spChg>
        <pc:spChg chg="mod">
          <ac:chgData name="Victoria Wright" userId="6369066f-3ed1-4240-bbcd-d80403f5de2b" providerId="ADAL" clId="{9B477BC2-6D97-464D-9DF6-6965744FBE1C}" dt="2026-02-04T17:45:30.119" v="234" actId="20577"/>
          <ac:spMkLst>
            <pc:docMk/>
            <pc:sldMk cId="0" sldId="266"/>
            <ac:spMk id="14" creationId="{00000000-0000-0000-0000-000000000000}"/>
          </ac:spMkLst>
        </pc:spChg>
        <pc:spChg chg="mod">
          <ac:chgData name="Victoria Wright" userId="6369066f-3ed1-4240-bbcd-d80403f5de2b" providerId="ADAL" clId="{9B477BC2-6D97-464D-9DF6-6965744FBE1C}" dt="2026-02-04T17:48:59.895" v="302" actId="207"/>
          <ac:spMkLst>
            <pc:docMk/>
            <pc:sldMk cId="0" sldId="266"/>
            <ac:spMk id="16" creationId="{00000000-0000-0000-0000-000000000000}"/>
          </ac:spMkLst>
        </pc:spChg>
        <pc:spChg chg="mod">
          <ac:chgData name="Victoria Wright" userId="6369066f-3ed1-4240-bbcd-d80403f5de2b" providerId="ADAL" clId="{9B477BC2-6D97-464D-9DF6-6965744FBE1C}" dt="2026-02-04T17:40:23.062" v="166" actId="1076"/>
          <ac:spMkLst>
            <pc:docMk/>
            <pc:sldMk cId="0" sldId="266"/>
            <ac:spMk id="21" creationId="{61274B62-338E-7747-71C7-10911DB3C2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bc.co.uk/food/chopped_tomatoes" TargetMode="External"/><Relationship Id="rId5" Type="http://schemas.openxmlformats.org/officeDocument/2006/relationships/hyperlink" Target="https://www.bbc.co.uk/food/beef_stock"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55224" y="2257507"/>
            <a:ext cx="3707562" cy="2675674"/>
          </a:xfrm>
          <a:custGeom>
            <a:avLst/>
            <a:gdLst/>
            <a:ahLst/>
            <a:cxnLst/>
            <a:rect l="l" t="t" r="r" b="b"/>
            <a:pathLst>
              <a:path w="3707562" h="2675674">
                <a:moveTo>
                  <a:pt x="0" y="0"/>
                </a:moveTo>
                <a:lnTo>
                  <a:pt x="3707562" y="0"/>
                </a:lnTo>
                <a:lnTo>
                  <a:pt x="3707562" y="2675674"/>
                </a:lnTo>
                <a:lnTo>
                  <a:pt x="0" y="2675674"/>
                </a:lnTo>
                <a:lnTo>
                  <a:pt x="0" y="0"/>
                </a:lnTo>
                <a:close/>
              </a:path>
            </a:pathLst>
          </a:custGeom>
          <a:blipFill>
            <a:blip r:embed="rId2"/>
            <a:stretch>
              <a:fillRect t="-2308" b="-2308"/>
            </a:stretch>
          </a:blipFill>
        </p:spPr>
        <p:txBody>
          <a:bodyPr/>
          <a:lstStyle/>
          <a:p>
            <a:endParaRPr lang="en-GB"/>
          </a:p>
        </p:txBody>
      </p:sp>
      <p:sp>
        <p:nvSpPr>
          <p:cNvPr id="4" name="Freeform 4"/>
          <p:cNvSpPr/>
          <p:nvPr/>
        </p:nvSpPr>
        <p:spPr>
          <a:xfrm rot="-138026">
            <a:off x="1026302" y="21696"/>
            <a:ext cx="2834551" cy="2274727"/>
          </a:xfrm>
          <a:custGeom>
            <a:avLst/>
            <a:gdLst/>
            <a:ahLst/>
            <a:cxnLst/>
            <a:rect l="l" t="t" r="r" b="b"/>
            <a:pathLst>
              <a:path w="2834551" h="2274727">
                <a:moveTo>
                  <a:pt x="0" y="0"/>
                </a:moveTo>
                <a:lnTo>
                  <a:pt x="2834551" y="0"/>
                </a:lnTo>
                <a:lnTo>
                  <a:pt x="2834551" y="2274728"/>
                </a:lnTo>
                <a:lnTo>
                  <a:pt x="0" y="2274728"/>
                </a:lnTo>
                <a:lnTo>
                  <a:pt x="0" y="0"/>
                </a:lnTo>
                <a:close/>
              </a:path>
            </a:pathLst>
          </a:custGeom>
          <a:blipFill>
            <a:blip r:embed="rId3"/>
            <a:stretch>
              <a:fillRect/>
            </a:stretch>
          </a:blipFill>
        </p:spPr>
        <p:txBody>
          <a:bodyPr/>
          <a:lstStyle/>
          <a:p>
            <a:endParaRPr lang="en-GB"/>
          </a:p>
        </p:txBody>
      </p:sp>
      <p:grpSp>
        <p:nvGrpSpPr>
          <p:cNvPr id="5" name="Group 5"/>
          <p:cNvGrpSpPr>
            <a:grpSpLocks noChangeAspect="1"/>
          </p:cNvGrpSpPr>
          <p:nvPr/>
        </p:nvGrpSpPr>
        <p:grpSpPr>
          <a:xfrm rot="-108920">
            <a:off x="60001" y="26909"/>
            <a:ext cx="1416600" cy="1645678"/>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1910" r="-21910"/>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4" name="TextBox 14"/>
          <p:cNvSpPr txBox="1"/>
          <p:nvPr/>
        </p:nvSpPr>
        <p:spPr>
          <a:xfrm rot="-109231">
            <a:off x="1613633" y="62387"/>
            <a:ext cx="2032083" cy="2257028"/>
          </a:xfrm>
          <a:prstGeom prst="rect">
            <a:avLst/>
          </a:prstGeom>
        </p:spPr>
        <p:txBody>
          <a:bodyPr lIns="0" tIns="0" rIns="0" bIns="0" rtlCol="0" anchor="t">
            <a:spAutoFit/>
          </a:bodyPr>
          <a:lstStyle/>
          <a:p>
            <a:pPr algn="l">
              <a:lnSpc>
                <a:spcPts val="1067"/>
              </a:lnSpc>
            </a:pP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Ingredients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250g packet of lean minced beef OR meat alternative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onion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can of chopped tomatoes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Stock cube(optional)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Pepper of any colour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Herbs (Provided by school) </a:t>
            </a:r>
          </a:p>
          <a:p>
            <a:pPr algn="l">
              <a:lnSpc>
                <a:spcPts val="1067"/>
              </a:lnSpc>
            </a:pP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Equipment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Pan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Chopping board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Sharp knife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Wooden spoon </a:t>
            </a:r>
          </a:p>
          <a:p>
            <a:pPr algn="ctr">
              <a:lnSpc>
                <a:spcPts val="1067"/>
              </a:lnSpc>
            </a:pPr>
            <a:r>
              <a:rPr lang="en-US" sz="1000" b="1" i="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l">
              <a:lnSpc>
                <a:spcPts val="1067"/>
              </a:lnSpc>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15" name="TextBox 15"/>
          <p:cNvSpPr txBox="1"/>
          <p:nvPr/>
        </p:nvSpPr>
        <p:spPr>
          <a:xfrm rot="-107579">
            <a:off x="200565" y="233189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16" name="TextBox 16"/>
          <p:cNvSpPr txBox="1"/>
          <p:nvPr/>
        </p:nvSpPr>
        <p:spPr>
          <a:xfrm rot="-116352">
            <a:off x="195306" y="2454266"/>
            <a:ext cx="3490748" cy="2138727"/>
          </a:xfrm>
          <a:prstGeom prst="rect">
            <a:avLst/>
          </a:prstGeom>
        </p:spPr>
        <p:txBody>
          <a:bodyPr wrap="square" lIns="0" tIns="0" rIns="0" bIns="0" rtlCol="0" anchor="t">
            <a:spAutoFit/>
          </a:bodyPr>
          <a:lstStyle/>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Peel and chop the onion, garlic, and other vegetables.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Add 1 tablespoon of oil to a pan and heat up (Do not allow this to get too hot!).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Add the onions to the oil, after one minute adds the chopped garlic,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When the onions start to go see through add the chopped vegetables and cook for five minutes.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Add the meat, and fry until it turns brown.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Add the canned tomatoes to the pan.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7. Add a teaspoon of salt/pepper/herbs for </a:t>
            </a:r>
            <a:r>
              <a:rPr lang="en-US" sz="1000" dirty="0" err="1">
                <a:solidFill>
                  <a:schemeClr val="accent1">
                    <a:lumMod val="75000"/>
                  </a:schemeClr>
                </a:solidFill>
                <a:latin typeface="Arial" panose="020B0604020202020204" pitchFamily="34" charset="0"/>
                <a:ea typeface="Tex Gyre Termes"/>
                <a:cs typeface="Arial" panose="020B0604020202020204" pitchFamily="34" charset="0"/>
                <a:sym typeface="Tex Gyre Termes"/>
              </a:rPr>
              <a:t>flavour</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marL="275843" lvl="1" indent="-171450" algn="l">
              <a:lnSpc>
                <a:spcPts val="135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8. Stir with a wooden spoon. Simmer for 15 minutes. </a:t>
            </a:r>
          </a:p>
          <a:p>
            <a:pPr marL="171450" indent="-171450" algn="l">
              <a:lnSpc>
                <a:spcPts val="135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17" name="TextBox 17"/>
          <p:cNvSpPr txBox="1"/>
          <p:nvPr/>
        </p:nvSpPr>
        <p:spPr>
          <a:xfrm rot="-136763">
            <a:off x="136829" y="1467982"/>
            <a:ext cx="1433465" cy="121636"/>
          </a:xfrm>
          <a:prstGeom prst="rect">
            <a:avLst/>
          </a:prstGeom>
        </p:spPr>
        <p:txBody>
          <a:bodyPr lIns="0" tIns="0" rIns="0" bIns="0" rtlCol="0" anchor="t">
            <a:spAutoFit/>
          </a:bodyPr>
          <a:lstStyle/>
          <a:p>
            <a:pPr marL="0" lvl="0" indent="0" algn="l">
              <a:lnSpc>
                <a:spcPts val="949"/>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Bolognese Sauce</a:t>
            </a:r>
            <a:endParaRPr lang="en-US" sz="1200" b="1" dirty="0">
              <a:solidFill>
                <a:srgbClr val="7D4620"/>
              </a:solidFill>
              <a:latin typeface="Arial" panose="020B0604020202020204" pitchFamily="34" charset="0"/>
              <a:ea typeface="Tex Gyre Termes Bold"/>
              <a:cs typeface="Arial" panose="020B0604020202020204" pitchFamily="34" charset="0"/>
              <a:sym typeface="Tex Gyre Termes Bold"/>
            </a:endParaRPr>
          </a:p>
        </p:txBody>
      </p:sp>
      <p:sp>
        <p:nvSpPr>
          <p:cNvPr id="18" name="TextBox 17">
            <a:extLst>
              <a:ext uri="{FF2B5EF4-FFF2-40B4-BE49-F238E27FC236}">
                <a16:creationId xmlns:a16="http://schemas.microsoft.com/office/drawing/2014/main" id="{5D05EA05-84D1-C56E-62BE-65B1DB974711}"/>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2458" y="2218382"/>
            <a:ext cx="3714251" cy="3037617"/>
          </a:xfrm>
          <a:custGeom>
            <a:avLst/>
            <a:gdLst/>
            <a:ahLst/>
            <a:cxnLst/>
            <a:rect l="l" t="t" r="r" b="b"/>
            <a:pathLst>
              <a:path w="3714251" h="3037617">
                <a:moveTo>
                  <a:pt x="0" y="0"/>
                </a:moveTo>
                <a:lnTo>
                  <a:pt x="3714251" y="0"/>
                </a:lnTo>
                <a:lnTo>
                  <a:pt x="3714251" y="3037617"/>
                </a:lnTo>
                <a:lnTo>
                  <a:pt x="0" y="3037617"/>
                </a:lnTo>
                <a:lnTo>
                  <a:pt x="0" y="0"/>
                </a:lnTo>
                <a:close/>
              </a:path>
            </a:pathLst>
          </a:custGeom>
          <a:blipFill>
            <a:blip r:embed="rId2"/>
            <a:stretch>
              <a:fillRect l="-18103" t="-6628" r="-9330" b="-11016"/>
            </a:stretch>
          </a:blipFill>
        </p:spPr>
        <p:txBody>
          <a:bodyPr/>
          <a:lstStyle/>
          <a:p>
            <a:endParaRPr lang="en-GB"/>
          </a:p>
        </p:txBody>
      </p:sp>
      <p:sp>
        <p:nvSpPr>
          <p:cNvPr id="4" name="Freeform 4"/>
          <p:cNvSpPr/>
          <p:nvPr/>
        </p:nvSpPr>
        <p:spPr>
          <a:xfrm rot="-138026">
            <a:off x="1341037" y="73969"/>
            <a:ext cx="2417456" cy="2053335"/>
          </a:xfrm>
          <a:custGeom>
            <a:avLst/>
            <a:gdLst/>
            <a:ahLst/>
            <a:cxnLst/>
            <a:rect l="l" t="t" r="r" b="b"/>
            <a:pathLst>
              <a:path w="2417456" h="1700214">
                <a:moveTo>
                  <a:pt x="0" y="0"/>
                </a:moveTo>
                <a:lnTo>
                  <a:pt x="2417456" y="0"/>
                </a:lnTo>
                <a:lnTo>
                  <a:pt x="2417456" y="1700214"/>
                </a:lnTo>
                <a:lnTo>
                  <a:pt x="0" y="1700214"/>
                </a:lnTo>
                <a:lnTo>
                  <a:pt x="0" y="0"/>
                </a:lnTo>
                <a:close/>
              </a:path>
            </a:pathLst>
          </a:custGeom>
          <a:blipFill>
            <a:blip r:embed="rId3"/>
            <a:stretch>
              <a:fillRect b="-14103"/>
            </a:stretch>
          </a:blipFill>
        </p:spPr>
        <p:txBody>
          <a:bodyPr/>
          <a:lstStyle/>
          <a:p>
            <a:endParaRPr lang="en-GB"/>
          </a:p>
        </p:txBody>
      </p:sp>
      <p:grpSp>
        <p:nvGrpSpPr>
          <p:cNvPr id="5" name="Group 5"/>
          <p:cNvGrpSpPr>
            <a:grpSpLocks noChangeAspect="1"/>
          </p:cNvGrpSpPr>
          <p:nvPr/>
        </p:nvGrpSpPr>
        <p:grpSpPr>
          <a:xfrm rot="-108920">
            <a:off x="83209" y="59838"/>
            <a:ext cx="1621288" cy="1883089"/>
            <a:chOff x="0" y="0"/>
            <a:chExt cx="5466080" cy="634873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58590" y="253648"/>
              <a:ext cx="4889498" cy="4693921"/>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045" r="-22045"/>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6" name="TextBox 16"/>
          <p:cNvSpPr txBox="1"/>
          <p:nvPr/>
        </p:nvSpPr>
        <p:spPr>
          <a:xfrm rot="-116352">
            <a:off x="153141" y="2367218"/>
            <a:ext cx="3493301" cy="2269852"/>
          </a:xfrm>
          <a:prstGeom prst="rect">
            <a:avLst/>
          </a:prstGeom>
        </p:spPr>
        <p:txBody>
          <a:bodyPr lIns="0" tIns="0" rIns="0" bIns="0" rtlCol="0" anchor="t">
            <a:spAutoFit/>
          </a:bodyPr>
          <a:lstStyle/>
          <a:p>
            <a:pPr marL="171450" indent="-171450" algn="l">
              <a:lnSpc>
                <a:spcPts val="1803"/>
              </a:lnSpc>
              <a:buFont typeface="Wingdings" panose="05000000000000000000" pitchFamily="2" charset="2"/>
              <a:buChar char="q"/>
            </a:pPr>
            <a:endParaRPr sz="1000" dirty="0">
              <a:solidFill>
                <a:schemeClr val="tx2"/>
              </a:solidFill>
              <a:latin typeface="Arial" panose="020B0604020202020204" pitchFamily="34" charset="0"/>
              <a:cs typeface="Arial" panose="020B0604020202020204" pitchFamily="34" charset="0"/>
            </a:endParaRP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Preheat the oven to 1600C / Gas Mark 5 </a:t>
            </a: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 Cream the margarine and sugar until light and airy </a:t>
            </a: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3. Beat the egg into the mixture </a:t>
            </a: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4. Fold in the flour a spoonful at a time </a:t>
            </a: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5. Fold in the berries and white chocolate </a:t>
            </a:r>
          </a:p>
          <a:p>
            <a:pPr marL="171450" indent="-171450" algn="l">
              <a:lnSpc>
                <a:spcPts val="180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6. Pour the mixture into a lined foil tray and cook for 20 mins until golden and  springy to the touch.  </a:t>
            </a:r>
          </a:p>
          <a:p>
            <a:pPr algn="l">
              <a:lnSpc>
                <a:spcPts val="1663"/>
              </a:lnSpc>
            </a:pPr>
            <a:endParaRPr lang="en-US" sz="1288" dirty="0">
              <a:solidFill>
                <a:srgbClr val="7D4620"/>
              </a:solidFill>
              <a:latin typeface="Tex Gyre Termes"/>
              <a:ea typeface="Tex Gyre Termes"/>
              <a:cs typeface="Tex Gyre Termes"/>
              <a:sym typeface="Tex Gyre Termes"/>
            </a:endParaRPr>
          </a:p>
          <a:p>
            <a:pPr algn="l">
              <a:lnSpc>
                <a:spcPts val="1663"/>
              </a:lnSpc>
            </a:pPr>
            <a:endParaRPr lang="en-US" sz="1288" dirty="0">
              <a:solidFill>
                <a:srgbClr val="7D4620"/>
              </a:solidFill>
              <a:latin typeface="Tex Gyre Termes"/>
              <a:ea typeface="Tex Gyre Termes"/>
              <a:cs typeface="Tex Gyre Termes"/>
              <a:sym typeface="Tex Gyre Termes"/>
            </a:endParaRPr>
          </a:p>
        </p:txBody>
      </p:sp>
      <p:sp>
        <p:nvSpPr>
          <p:cNvPr id="18" name="TextBox 18"/>
          <p:cNvSpPr txBox="1"/>
          <p:nvPr/>
        </p:nvSpPr>
        <p:spPr>
          <a:xfrm rot="-109231">
            <a:off x="1659083" y="513253"/>
            <a:ext cx="2141325" cy="1782026"/>
          </a:xfrm>
          <a:prstGeom prst="rect">
            <a:avLst/>
          </a:prstGeom>
        </p:spPr>
        <p:txBody>
          <a:bodyPr wrap="square" lIns="0" tIns="0" rIns="0" bIns="0" rtlCol="0" anchor="t">
            <a:spAutoFit/>
          </a:bodyPr>
          <a:lstStyle/>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Soft Margarine </a:t>
            </a:r>
          </a:p>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Caster Sugar </a:t>
            </a:r>
          </a:p>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eggs </a:t>
            </a:r>
          </a:p>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Self Raising Flour  </a:t>
            </a:r>
          </a:p>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tablespoons of frozen mixed berries </a:t>
            </a:r>
            <a:r>
              <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(the school will provide this) </a:t>
            </a:r>
          </a:p>
          <a:p>
            <a:pPr marL="210480" lvl="1" indent="-105240" algn="l">
              <a:lnSpc>
                <a:spcPts val="1364"/>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packet of white chocolate chips</a:t>
            </a:r>
            <a:r>
              <a:rPr lang="en-US" sz="1000" dirty="0">
                <a:solidFill>
                  <a:srgbClr val="7D4620"/>
                </a:solidFill>
                <a:latin typeface="Arial" panose="020B0604020202020204" pitchFamily="34" charset="0"/>
                <a:ea typeface="Tex Gyre Termes"/>
                <a:cs typeface="Arial" panose="020B0604020202020204" pitchFamily="34" charset="0"/>
                <a:sym typeface="Tex Gyre Termes"/>
              </a:rPr>
              <a:t>. </a:t>
            </a:r>
          </a:p>
          <a:p>
            <a:pPr algn="l">
              <a:lnSpc>
                <a:spcPts val="1364"/>
              </a:lnSpc>
            </a:pPr>
            <a:endParaRPr lang="en-US" sz="974" dirty="0">
              <a:solidFill>
                <a:srgbClr val="7D4620"/>
              </a:solidFill>
              <a:latin typeface="Tex Gyre Termes"/>
              <a:ea typeface="Tex Gyre Termes"/>
              <a:cs typeface="Tex Gyre Termes"/>
              <a:sym typeface="Tex Gyre Termes"/>
            </a:endParaRPr>
          </a:p>
          <a:p>
            <a:pPr algn="l">
              <a:lnSpc>
                <a:spcPts val="1364"/>
              </a:lnSpc>
            </a:pPr>
            <a:endParaRPr lang="en-US" sz="974" dirty="0">
              <a:solidFill>
                <a:srgbClr val="7D4620"/>
              </a:solidFill>
              <a:latin typeface="Tex Gyre Termes"/>
              <a:ea typeface="Tex Gyre Termes"/>
              <a:cs typeface="Tex Gyre Termes"/>
              <a:sym typeface="Tex Gyre Termes"/>
            </a:endParaRPr>
          </a:p>
        </p:txBody>
      </p:sp>
      <p:sp>
        <p:nvSpPr>
          <p:cNvPr id="20" name="TextBox 20"/>
          <p:cNvSpPr txBox="1"/>
          <p:nvPr/>
        </p:nvSpPr>
        <p:spPr>
          <a:xfrm rot="-136763">
            <a:off x="176053" y="1620205"/>
            <a:ext cx="1767192" cy="282129"/>
          </a:xfrm>
          <a:prstGeom prst="rect">
            <a:avLst/>
          </a:prstGeom>
        </p:spPr>
        <p:txBody>
          <a:bodyPr lIns="0" tIns="0" rIns="0" bIns="0" rtlCol="0" anchor="t">
            <a:spAutoFit/>
          </a:bodyPr>
          <a:lstStyle/>
          <a:p>
            <a:pPr marL="0" lvl="0" indent="0" algn="l">
              <a:lnSpc>
                <a:spcPts val="1100"/>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Summer Berry &amp; Chocolate Tray Bake</a:t>
            </a:r>
          </a:p>
        </p:txBody>
      </p:sp>
      <p:sp>
        <p:nvSpPr>
          <p:cNvPr id="21" name="TextBox 20">
            <a:extLst>
              <a:ext uri="{FF2B5EF4-FFF2-40B4-BE49-F238E27FC236}">
                <a16:creationId xmlns:a16="http://schemas.microsoft.com/office/drawing/2014/main" id="{262EB5C4-5CCD-F0C4-9A9F-F1D5B604BC31}"/>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2" name="TextBox 15">
            <a:extLst>
              <a:ext uri="{FF2B5EF4-FFF2-40B4-BE49-F238E27FC236}">
                <a16:creationId xmlns:a16="http://schemas.microsoft.com/office/drawing/2014/main" id="{73D489EB-8772-12A2-8D13-76FC47EB3439}"/>
              </a:ext>
            </a:extLst>
          </p:cNvPr>
          <p:cNvSpPr txBox="1"/>
          <p:nvPr/>
        </p:nvSpPr>
        <p:spPr>
          <a:xfrm rot="-107579">
            <a:off x="200565" y="233189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3" name="TextBox 19">
            <a:extLst>
              <a:ext uri="{FF2B5EF4-FFF2-40B4-BE49-F238E27FC236}">
                <a16:creationId xmlns:a16="http://schemas.microsoft.com/office/drawing/2014/main" id="{06DD00FC-418E-93D6-419A-39B33924EFC8}"/>
              </a:ext>
            </a:extLst>
          </p:cNvPr>
          <p:cNvSpPr txBox="1"/>
          <p:nvPr/>
        </p:nvSpPr>
        <p:spPr>
          <a:xfrm rot="-95472">
            <a:off x="2090499" y="232326"/>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57665" y="2253059"/>
            <a:ext cx="3887229" cy="2926185"/>
          </a:xfrm>
          <a:custGeom>
            <a:avLst/>
            <a:gdLst/>
            <a:ahLst/>
            <a:cxnLst/>
            <a:rect l="l" t="t" r="r" b="b"/>
            <a:pathLst>
              <a:path w="3697785" h="2864605">
                <a:moveTo>
                  <a:pt x="0" y="0"/>
                </a:moveTo>
                <a:lnTo>
                  <a:pt x="3697785" y="0"/>
                </a:lnTo>
                <a:lnTo>
                  <a:pt x="3697785" y="2864605"/>
                </a:lnTo>
                <a:lnTo>
                  <a:pt x="0" y="2864605"/>
                </a:lnTo>
                <a:lnTo>
                  <a:pt x="0" y="0"/>
                </a:lnTo>
                <a:close/>
              </a:path>
            </a:pathLst>
          </a:custGeom>
          <a:blipFill>
            <a:blip r:embed="rId2"/>
            <a:stretch>
              <a:fillRect l="-16118" t="-10674" r="-9173" b="-11434"/>
            </a:stretch>
          </a:blipFill>
        </p:spPr>
        <p:txBody>
          <a:bodyPr/>
          <a:lstStyle/>
          <a:p>
            <a:endParaRPr lang="en-GB"/>
          </a:p>
        </p:txBody>
      </p:sp>
      <p:sp>
        <p:nvSpPr>
          <p:cNvPr id="4" name="Freeform 4"/>
          <p:cNvSpPr/>
          <p:nvPr/>
        </p:nvSpPr>
        <p:spPr>
          <a:xfrm rot="-138026">
            <a:off x="813245" y="-20355"/>
            <a:ext cx="3078488" cy="2685423"/>
          </a:xfrm>
          <a:custGeom>
            <a:avLst/>
            <a:gdLst/>
            <a:ahLst/>
            <a:cxnLst/>
            <a:rect l="l" t="t" r="r" b="b"/>
            <a:pathLst>
              <a:path w="2926010" h="2230170">
                <a:moveTo>
                  <a:pt x="0" y="0"/>
                </a:moveTo>
                <a:lnTo>
                  <a:pt x="2926011" y="0"/>
                </a:lnTo>
                <a:lnTo>
                  <a:pt x="2926011" y="2230170"/>
                </a:lnTo>
                <a:lnTo>
                  <a:pt x="0" y="2230170"/>
                </a:lnTo>
                <a:lnTo>
                  <a:pt x="0" y="0"/>
                </a:lnTo>
                <a:close/>
              </a:path>
            </a:pathLst>
          </a:custGeom>
          <a:blipFill>
            <a:blip r:embed="rId3"/>
            <a:stretch>
              <a:fillRect b="-5288"/>
            </a:stretch>
          </a:blipFill>
        </p:spPr>
        <p:txBody>
          <a:bodyPr/>
          <a:lstStyle/>
          <a:p>
            <a:endParaRPr lang="en-GB"/>
          </a:p>
        </p:txBody>
      </p:sp>
      <p:grpSp>
        <p:nvGrpSpPr>
          <p:cNvPr id="5" name="Group 5"/>
          <p:cNvGrpSpPr>
            <a:grpSpLocks noChangeAspect="1"/>
          </p:cNvGrpSpPr>
          <p:nvPr/>
        </p:nvGrpSpPr>
        <p:grpSpPr>
          <a:xfrm rot="-108920">
            <a:off x="24039" y="90594"/>
            <a:ext cx="1324504" cy="1538690"/>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11637" r="-11637"/>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4" name="TextBox 14"/>
          <p:cNvSpPr txBox="1"/>
          <p:nvPr/>
        </p:nvSpPr>
        <p:spPr>
          <a:xfrm>
            <a:off x="10450" y="2681550"/>
            <a:ext cx="3761450" cy="2497735"/>
          </a:xfrm>
          <a:prstGeom prst="rect">
            <a:avLst/>
          </a:prstGeom>
        </p:spPr>
        <p:txBody>
          <a:bodyPr wrap="square" lIns="0" tIns="0" rIns="0" bIns="0" rtlCol="0" anchor="t">
            <a:spAutoFit/>
          </a:bodyPr>
          <a:lstStyle/>
          <a:p>
            <a:pPr marL="171450" indent="-171450" algn="l">
              <a:lnSpc>
                <a:spcPts val="12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1. Prepare and chop all your vegetables- keep the onions and garlic separate from the rest of the vegetables. </a:t>
            </a:r>
          </a:p>
          <a:p>
            <a:pPr marL="171450" indent="-171450" algn="l">
              <a:lnSpc>
                <a:spcPts val="12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2. Heat the oil in a frying pan, add the onions and garlic, cover, and cook for about 3 minutes until soft. Then add the peppers and peas, stir in, cover again, and cook for a few more minutes. </a:t>
            </a:r>
          </a:p>
          <a:p>
            <a:pPr marL="171450" indent="-171450" algn="l">
              <a:lnSpc>
                <a:spcPts val="12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3. Make a well in the centre, put the tomatoes in the well and the paprika on top. Then add the stock and season with pepper and stir. </a:t>
            </a:r>
          </a:p>
          <a:p>
            <a:pPr marL="171450" indent="-171450" algn="l">
              <a:lnSpc>
                <a:spcPts val="12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4. Scatter as much of the rice as you think will fit over the stock, stir it in gently, then allow it to simmer gently until the liquid has absorbed and the rice is cooked. This could take about 20 minutes, stirring occasionally. </a:t>
            </a:r>
          </a:p>
          <a:p>
            <a:pPr marL="171450" indent="-171450" algn="l">
              <a:lnSpc>
                <a:spcPts val="1260"/>
              </a:lnSpc>
              <a:buFont typeface="Wingdings" panose="05000000000000000000" pitchFamily="2" charset="2"/>
              <a:buChar char="q"/>
            </a:pPr>
            <a:r>
              <a:rPr lang="en-US" sz="1000" dirty="0">
                <a:solidFill>
                  <a:srgbClr val="003594"/>
                </a:solidFill>
                <a:latin typeface="Arial" panose="020B0604020202020204" pitchFamily="34" charset="0"/>
                <a:ea typeface="Tex Gyre Termes"/>
                <a:cs typeface="Arial" panose="020B0604020202020204" pitchFamily="34" charset="0"/>
                <a:sym typeface="Tex Gyre Termes"/>
              </a:rPr>
              <a:t>5. Test a bit of the rice to see if it's cooked, add a bit of stock or hot water if it is not done. </a:t>
            </a:r>
          </a:p>
          <a:p>
            <a:pPr algn="l">
              <a:lnSpc>
                <a:spcPts val="1399"/>
              </a:lnSpc>
            </a:pPr>
            <a:endParaRPr lang="en-US" sz="900" dirty="0">
              <a:solidFill>
                <a:srgbClr val="003594"/>
              </a:solidFill>
              <a:latin typeface="Tex Gyre Termes"/>
              <a:ea typeface="Tex Gyre Termes"/>
              <a:cs typeface="Tex Gyre Termes"/>
              <a:sym typeface="Tex Gyre Termes"/>
            </a:endParaRPr>
          </a:p>
        </p:txBody>
      </p:sp>
      <p:sp>
        <p:nvSpPr>
          <p:cNvPr id="16" name="TextBox 16"/>
          <p:cNvSpPr txBox="1"/>
          <p:nvPr/>
        </p:nvSpPr>
        <p:spPr>
          <a:xfrm rot="-109231">
            <a:off x="1377713" y="192292"/>
            <a:ext cx="2414807" cy="2606226"/>
          </a:xfrm>
          <a:prstGeom prst="rect">
            <a:avLst/>
          </a:prstGeom>
        </p:spPr>
        <p:txBody>
          <a:bodyPr wrap="square" lIns="0" tIns="0" rIns="0" bIns="0" rtlCol="0" anchor="t">
            <a:spAutoFit/>
          </a:bodyPr>
          <a:lstStyle/>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150g of any long or short-grain rice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tbsp oil </a:t>
            </a:r>
            <a:r>
              <a:rPr lang="en-US" sz="900" b="1" dirty="0">
                <a:solidFill>
                  <a:schemeClr val="tx2"/>
                </a:solidFill>
                <a:latin typeface="Arial" panose="020B0604020202020204" pitchFamily="34" charset="0"/>
                <a:ea typeface="Tex Gyre Termes"/>
                <a:cs typeface="Arial" panose="020B0604020202020204" pitchFamily="34" charset="0"/>
                <a:sym typeface="Tex Gyre Termes"/>
              </a:rPr>
              <a:t>(provided by the school) </a:t>
            </a:r>
            <a:endParaRPr lang="en-US" sz="1000" b="1" dirty="0">
              <a:solidFill>
                <a:schemeClr val="tx2"/>
              </a:solidFill>
              <a:latin typeface="Arial" panose="020B0604020202020204" pitchFamily="34" charset="0"/>
              <a:ea typeface="Tex Gyre Termes"/>
              <a:cs typeface="Arial" panose="020B0604020202020204" pitchFamily="34" charset="0"/>
              <a:sym typeface="Tex Gyre Termes"/>
            </a:endParaRP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small onion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clove of garlic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Pepper (of any colour)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cup of frozen peas </a:t>
            </a:r>
            <a:r>
              <a:rPr lang="en-US" sz="900" b="1" dirty="0">
                <a:solidFill>
                  <a:schemeClr val="tx2"/>
                </a:solidFill>
                <a:latin typeface="Arial" panose="020B0604020202020204" pitchFamily="34" charset="0"/>
                <a:ea typeface="Tex Gyre Termes"/>
                <a:cs typeface="Arial" panose="020B0604020202020204" pitchFamily="34" charset="0"/>
                <a:sym typeface="Tex Gyre Termes"/>
              </a:rPr>
              <a:t>(school will provide)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tomato (Optional)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tsp paprika </a:t>
            </a:r>
            <a:r>
              <a:rPr lang="en-US" sz="900" b="1" dirty="0">
                <a:solidFill>
                  <a:schemeClr val="tx2"/>
                </a:solidFill>
                <a:latin typeface="Arial" panose="020B0604020202020204" pitchFamily="34" charset="0"/>
                <a:ea typeface="Tex Gyre Termes"/>
                <a:cs typeface="Arial" panose="020B0604020202020204" pitchFamily="34" charset="0"/>
                <a:sym typeface="Tex Gyre Termes"/>
              </a:rPr>
              <a:t>(school will provide) </a:t>
            </a:r>
            <a:endParaRPr lang="en-US" sz="1000" b="1" dirty="0">
              <a:solidFill>
                <a:schemeClr val="tx2"/>
              </a:solidFill>
              <a:latin typeface="Arial" panose="020B0604020202020204" pitchFamily="34" charset="0"/>
              <a:ea typeface="Tex Gyre Termes"/>
              <a:cs typeface="Arial" panose="020B0604020202020204" pitchFamily="34" charset="0"/>
              <a:sym typeface="Tex Gyre Termes"/>
            </a:endParaRP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chicken or vegetable stock cube </a:t>
            </a:r>
          </a:p>
          <a:p>
            <a:pPr marL="210480" lvl="1" indent="-105240" algn="l">
              <a:lnSpc>
                <a:spcPts val="1364"/>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ground black </a:t>
            </a:r>
            <a:r>
              <a:rPr lang="en-US" sz="900" b="1" dirty="0">
                <a:solidFill>
                  <a:schemeClr val="tx2"/>
                </a:solidFill>
                <a:latin typeface="Arial" panose="020B0604020202020204" pitchFamily="34" charset="0"/>
                <a:ea typeface="Tex Gyre Termes"/>
                <a:cs typeface="Arial" panose="020B0604020202020204" pitchFamily="34" charset="0"/>
                <a:sym typeface="Tex Gyre Termes"/>
              </a:rPr>
              <a:t>pepper (school will provide) </a:t>
            </a:r>
            <a:endParaRPr lang="en-US" sz="1000" b="1" dirty="0">
              <a:solidFill>
                <a:schemeClr val="tx2"/>
              </a:solidFill>
              <a:latin typeface="Arial" panose="020B0604020202020204" pitchFamily="34" charset="0"/>
              <a:ea typeface="Tex Gyre Termes"/>
              <a:cs typeface="Arial" panose="020B0604020202020204" pitchFamily="34" charset="0"/>
              <a:sym typeface="Tex Gyre Termes"/>
            </a:endParaRPr>
          </a:p>
          <a:p>
            <a:pPr algn="ctr">
              <a:lnSpc>
                <a:spcPts val="1067"/>
              </a:lnSpc>
            </a:pPr>
            <a:r>
              <a:rPr lang="en-US" sz="1000" b="1" i="1" u="sng" dirty="0">
                <a:solidFill>
                  <a:schemeClr val="tx2"/>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tx2"/>
                </a:solidFill>
                <a:latin typeface="Arial" panose="020B0604020202020204" pitchFamily="34" charset="0"/>
                <a:ea typeface="Tex Gyre Termes"/>
                <a:cs typeface="Arial" panose="020B0604020202020204" pitchFamily="34" charset="0"/>
                <a:sym typeface="Tex Gyre Termes"/>
              </a:rPr>
              <a:t> </a:t>
            </a:r>
          </a:p>
          <a:p>
            <a:pPr algn="l">
              <a:lnSpc>
                <a:spcPts val="1364"/>
              </a:lnSpc>
            </a:pPr>
            <a:endParaRPr lang="en-US" sz="974" b="1" u="sng" dirty="0">
              <a:solidFill>
                <a:srgbClr val="003594"/>
              </a:solidFill>
              <a:latin typeface="Tex Gyre Termes Bold"/>
              <a:ea typeface="Tex Gyre Termes Bold"/>
              <a:cs typeface="Tex Gyre Termes Bold"/>
              <a:sym typeface="Tex Gyre Termes Bold"/>
            </a:endParaRPr>
          </a:p>
        </p:txBody>
      </p:sp>
      <p:sp>
        <p:nvSpPr>
          <p:cNvPr id="18" name="TextBox 18"/>
          <p:cNvSpPr txBox="1"/>
          <p:nvPr/>
        </p:nvSpPr>
        <p:spPr>
          <a:xfrm rot="-136763">
            <a:off x="104529" y="1412176"/>
            <a:ext cx="1312123" cy="125355"/>
          </a:xfrm>
          <a:prstGeom prst="rect">
            <a:avLst/>
          </a:prstGeom>
        </p:spPr>
        <p:txBody>
          <a:bodyPr lIns="0" tIns="0" rIns="0" bIns="0" rtlCol="0" anchor="t">
            <a:spAutoFit/>
          </a:bodyPr>
          <a:lstStyle/>
          <a:p>
            <a:pPr marL="0" lvl="0" indent="0" algn="l">
              <a:lnSpc>
                <a:spcPts val="949"/>
              </a:lnSpc>
            </a:pPr>
            <a:r>
              <a:rPr lang="en-US" sz="1200" b="1" dirty="0">
                <a:solidFill>
                  <a:srgbClr val="003594"/>
                </a:solidFill>
                <a:latin typeface="Arial" panose="020B0604020202020204" pitchFamily="34" charset="0"/>
                <a:ea typeface="Tex Gyre Termes"/>
                <a:cs typeface="Arial" panose="020B0604020202020204" pitchFamily="34" charset="0"/>
                <a:sym typeface="Tex Gyre Termes"/>
              </a:rPr>
              <a:t>Vegetable Paella</a:t>
            </a:r>
          </a:p>
        </p:txBody>
      </p:sp>
      <p:sp>
        <p:nvSpPr>
          <p:cNvPr id="19" name="TextBox 18">
            <a:extLst>
              <a:ext uri="{FF2B5EF4-FFF2-40B4-BE49-F238E27FC236}">
                <a16:creationId xmlns:a16="http://schemas.microsoft.com/office/drawing/2014/main" id="{CF4A2A54-32BD-929C-34A7-577ED1D9C941}"/>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0" name="TextBox 15">
            <a:extLst>
              <a:ext uri="{FF2B5EF4-FFF2-40B4-BE49-F238E27FC236}">
                <a16:creationId xmlns:a16="http://schemas.microsoft.com/office/drawing/2014/main" id="{8D6065CA-3943-1F9B-E9AE-83AD762C9AA6}"/>
              </a:ext>
            </a:extLst>
          </p:cNvPr>
          <p:cNvSpPr txBox="1"/>
          <p:nvPr/>
        </p:nvSpPr>
        <p:spPr>
          <a:xfrm rot="-107579">
            <a:off x="200565" y="233189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1" name="TextBox 19">
            <a:extLst>
              <a:ext uri="{FF2B5EF4-FFF2-40B4-BE49-F238E27FC236}">
                <a16:creationId xmlns:a16="http://schemas.microsoft.com/office/drawing/2014/main" id="{61274B62-338E-7747-71C7-10911DB3C288}"/>
              </a:ext>
            </a:extLst>
          </p:cNvPr>
          <p:cNvSpPr txBox="1"/>
          <p:nvPr/>
        </p:nvSpPr>
        <p:spPr>
          <a:xfrm rot="-95472">
            <a:off x="2188353" y="86220"/>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24" name="Freeform 3">
            <a:extLst>
              <a:ext uri="{FF2B5EF4-FFF2-40B4-BE49-F238E27FC236}">
                <a16:creationId xmlns:a16="http://schemas.microsoft.com/office/drawing/2014/main" id="{85BC80BD-A502-51C0-1B82-D75683C0793A}"/>
              </a:ext>
            </a:extLst>
          </p:cNvPr>
          <p:cNvSpPr/>
          <p:nvPr/>
        </p:nvSpPr>
        <p:spPr>
          <a:xfrm rot="-125529">
            <a:off x="-27678" y="2101137"/>
            <a:ext cx="3992867" cy="3051028"/>
          </a:xfrm>
          <a:custGeom>
            <a:avLst/>
            <a:gdLst/>
            <a:ahLst/>
            <a:cxnLst/>
            <a:rect l="l" t="t" r="r" b="b"/>
            <a:pathLst>
              <a:path w="3707562" h="2675674">
                <a:moveTo>
                  <a:pt x="0" y="0"/>
                </a:moveTo>
                <a:lnTo>
                  <a:pt x="3707562" y="0"/>
                </a:lnTo>
                <a:lnTo>
                  <a:pt x="3707562" y="2675674"/>
                </a:lnTo>
                <a:lnTo>
                  <a:pt x="0" y="2675674"/>
                </a:lnTo>
                <a:lnTo>
                  <a:pt x="0" y="0"/>
                </a:lnTo>
                <a:close/>
              </a:path>
            </a:pathLst>
          </a:custGeom>
          <a:blipFill>
            <a:blip r:embed="rId2"/>
            <a:stretch>
              <a:fillRect t="-2308" b="-2308"/>
            </a:stretch>
          </a:blipFill>
        </p:spPr>
        <p:txBody>
          <a:bodyPr/>
          <a:lstStyle/>
          <a:p>
            <a:endParaRPr lang="en-GB"/>
          </a:p>
        </p:txBody>
      </p:sp>
      <p:sp>
        <p:nvSpPr>
          <p:cNvPr id="4" name="Freeform 4"/>
          <p:cNvSpPr/>
          <p:nvPr/>
        </p:nvSpPr>
        <p:spPr>
          <a:xfrm rot="-138026">
            <a:off x="849426" y="25728"/>
            <a:ext cx="3003453" cy="2703832"/>
          </a:xfrm>
          <a:custGeom>
            <a:avLst/>
            <a:gdLst/>
            <a:ahLst/>
            <a:cxnLst/>
            <a:rect l="l" t="t" r="r" b="b"/>
            <a:pathLst>
              <a:path w="2834551" h="2274727">
                <a:moveTo>
                  <a:pt x="0" y="0"/>
                </a:moveTo>
                <a:lnTo>
                  <a:pt x="2834551" y="0"/>
                </a:lnTo>
                <a:lnTo>
                  <a:pt x="2834551" y="2274727"/>
                </a:lnTo>
                <a:lnTo>
                  <a:pt x="0" y="2274727"/>
                </a:lnTo>
                <a:lnTo>
                  <a:pt x="0" y="0"/>
                </a:lnTo>
                <a:close/>
              </a:path>
            </a:pathLst>
          </a:custGeom>
          <a:blipFill>
            <a:blip r:embed="rId3"/>
            <a:stretch>
              <a:fillRect/>
            </a:stretch>
          </a:blipFill>
        </p:spPr>
        <p:txBody>
          <a:bodyPr/>
          <a:lstStyle/>
          <a:p>
            <a:endParaRPr lang="en-GB"/>
          </a:p>
        </p:txBody>
      </p:sp>
      <p:grpSp>
        <p:nvGrpSpPr>
          <p:cNvPr id="5" name="Group 5"/>
          <p:cNvGrpSpPr>
            <a:grpSpLocks noChangeAspect="1"/>
          </p:cNvGrpSpPr>
          <p:nvPr/>
        </p:nvGrpSpPr>
        <p:grpSpPr>
          <a:xfrm rot="-108920">
            <a:off x="30681" y="25771"/>
            <a:ext cx="1279935" cy="1486913"/>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1910" r="-21910"/>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9" name="TextBox 19"/>
          <p:cNvSpPr txBox="1"/>
          <p:nvPr/>
        </p:nvSpPr>
        <p:spPr>
          <a:xfrm rot="-95472">
            <a:off x="2195629" y="45747"/>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
        <p:nvSpPr>
          <p:cNvPr id="20" name="TextBox 20"/>
          <p:cNvSpPr txBox="1"/>
          <p:nvPr/>
        </p:nvSpPr>
        <p:spPr>
          <a:xfrm>
            <a:off x="1253192" y="204866"/>
            <a:ext cx="2613958" cy="2364622"/>
          </a:xfrm>
          <a:prstGeom prst="rect">
            <a:avLst/>
          </a:prstGeom>
        </p:spPr>
        <p:txBody>
          <a:bodyPr wrap="square" lIns="0" tIns="0" rIns="0" bIns="0" rtlCol="0" anchor="t">
            <a:spAutoFit/>
          </a:bodyPr>
          <a:lstStyle/>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pasta </a:t>
            </a:r>
          </a:p>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2 slices bacon, rind removed </a:t>
            </a:r>
            <a:r>
              <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Bold"/>
              </a:rPr>
              <a:t>or</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1 cooked Chicken breast </a:t>
            </a:r>
            <a:r>
              <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Bold"/>
              </a:rPr>
              <a:t>or</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2 slices of Ham. </a:t>
            </a:r>
          </a:p>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50g mushrooms or frozen peas or sweetcorn </a:t>
            </a:r>
          </a:p>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onion </a:t>
            </a:r>
          </a:p>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½ tbsp vegetable oil </a:t>
            </a:r>
            <a:r>
              <a:rPr lang="en-US" sz="9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(Provided by school)</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endPar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86182" lvl="1" indent="-93091" algn="l">
              <a:lnSpc>
                <a:spcPts val="120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50ml crème fraiche or natural yogurt </a:t>
            </a:r>
            <a:r>
              <a:rPr lang="en-US" sz="9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(Provided by school)</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ctr">
              <a:lnSpc>
                <a:spcPts val="1067"/>
              </a:lnSpc>
            </a:pP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Please bring a large plastic container to take home</a:t>
            </a:r>
          </a:p>
          <a:p>
            <a:pPr algn="ctr">
              <a:lnSpc>
                <a:spcPts val="1067"/>
              </a:lnSpc>
            </a:pP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 Storage: </a:t>
            </a:r>
            <a:r>
              <a:rPr lang="en-US" sz="10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Keep refrigerated and eat within one day </a:t>
            </a:r>
          </a:p>
          <a:p>
            <a:pPr algn="ctr">
              <a:lnSpc>
                <a:spcPts val="1067"/>
              </a:lnSpc>
            </a:pP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Preparation: </a:t>
            </a:r>
            <a:r>
              <a:rPr lang="en-US" sz="10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Reheat thoroughly until piping hot </a:t>
            </a:r>
          </a:p>
          <a:p>
            <a:pPr algn="ctr">
              <a:lnSpc>
                <a:spcPts val="1067"/>
              </a:lnSpc>
            </a:pPr>
            <a:endParaRPr lang="en-US" sz="762" b="1" dirty="0">
              <a:solidFill>
                <a:srgbClr val="7D4620"/>
              </a:solidFill>
              <a:latin typeface="Tex Gyre Termes Bold"/>
              <a:ea typeface="Tex Gyre Termes Bold"/>
              <a:cs typeface="Tex Gyre Termes Bold"/>
              <a:sym typeface="Tex Gyre Termes Bold"/>
            </a:endParaRPr>
          </a:p>
        </p:txBody>
      </p:sp>
      <p:sp>
        <p:nvSpPr>
          <p:cNvPr id="22" name="TextBox 22"/>
          <p:cNvSpPr txBox="1"/>
          <p:nvPr/>
        </p:nvSpPr>
        <p:spPr>
          <a:xfrm>
            <a:off x="-10441" y="2518242"/>
            <a:ext cx="3773731" cy="2769989"/>
          </a:xfrm>
          <a:prstGeom prst="rect">
            <a:avLst/>
          </a:prstGeom>
        </p:spPr>
        <p:txBody>
          <a:bodyPr wrap="square" lIns="0" tIns="0" rIns="0" bIns="0" rtlCol="0" anchor="t">
            <a:spAutoFit/>
          </a:bodyPr>
          <a:lstStyle/>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Put a large pan of water on to boil and cook the pasta according to the packet instructions and then drain.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Peel and chop the onion and other vegetables.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Heat the oil in the pan and gently fry the onion for 2 minutes. Add the bacon and fry until the onions are soft and the bacon is cooked.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Add the other vegetables and gently fry for another 2 minutes.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Stir in the cooked pasta then remove from the heat.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Add the crème fraiche or yogurt and the optional ingredients. Make sure the pasta is evenly coated. </a:t>
            </a:r>
          </a:p>
          <a:p>
            <a:pPr marL="297434" lvl="1" indent="-171450" algn="just">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Serve immediately garnished with parsley</a:t>
            </a:r>
            <a:r>
              <a:rPr lang="en-US" sz="1000" dirty="0">
                <a:solidFill>
                  <a:srgbClr val="7D4620"/>
                </a:solidFill>
                <a:latin typeface="Arial" panose="020B0604020202020204" pitchFamily="34" charset="0"/>
                <a:ea typeface="Tex Gyre Termes"/>
                <a:cs typeface="Arial" panose="020B0604020202020204" pitchFamily="34" charset="0"/>
                <a:sym typeface="Tex Gyre Termes"/>
              </a:rPr>
              <a:t>. </a:t>
            </a:r>
          </a:p>
          <a:p>
            <a:pPr marL="171450" indent="-171450" algn="just">
              <a:lnSpc>
                <a:spcPts val="121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just">
              <a:lnSpc>
                <a:spcPts val="121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23" name="TextBox 23"/>
          <p:cNvSpPr txBox="1"/>
          <p:nvPr/>
        </p:nvSpPr>
        <p:spPr>
          <a:xfrm rot="-136763">
            <a:off x="170799" y="1289937"/>
            <a:ext cx="1616243" cy="121636"/>
          </a:xfrm>
          <a:prstGeom prst="rect">
            <a:avLst/>
          </a:prstGeom>
        </p:spPr>
        <p:txBody>
          <a:bodyPr lIns="0" tIns="0" rIns="0" bIns="0" rtlCol="0" anchor="t">
            <a:spAutoFit/>
          </a:bodyPr>
          <a:lstStyle/>
          <a:p>
            <a:pPr marL="0" lvl="0" indent="0" algn="l">
              <a:lnSpc>
                <a:spcPts val="949"/>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Creamy Pasta</a:t>
            </a:r>
            <a:endParaRPr lang="en-US" sz="1200" b="1" dirty="0">
              <a:solidFill>
                <a:srgbClr val="7D4620"/>
              </a:solidFill>
              <a:latin typeface="Arial" panose="020B0604020202020204" pitchFamily="34" charset="0"/>
              <a:ea typeface="Tex Gyre Termes Bold"/>
              <a:cs typeface="Arial" panose="020B0604020202020204" pitchFamily="34" charset="0"/>
              <a:sym typeface="Tex Gyre Termes Bold"/>
            </a:endParaRPr>
          </a:p>
        </p:txBody>
      </p:sp>
      <p:sp>
        <p:nvSpPr>
          <p:cNvPr id="3" name="TextBox 2">
            <a:extLst>
              <a:ext uri="{FF2B5EF4-FFF2-40B4-BE49-F238E27FC236}">
                <a16:creationId xmlns:a16="http://schemas.microsoft.com/office/drawing/2014/main" id="{FFC546CE-A962-E656-E165-297844F326E0}"/>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18" name="TextBox 15">
            <a:extLst>
              <a:ext uri="{FF2B5EF4-FFF2-40B4-BE49-F238E27FC236}">
                <a16:creationId xmlns:a16="http://schemas.microsoft.com/office/drawing/2014/main" id="{9E129D3E-1BA0-7718-A311-479954178AF2}"/>
              </a:ext>
            </a:extLst>
          </p:cNvPr>
          <p:cNvSpPr txBox="1"/>
          <p:nvPr/>
        </p:nvSpPr>
        <p:spPr>
          <a:xfrm rot="-107579">
            <a:off x="209523" y="2272871"/>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321841" y="1635983"/>
            <a:ext cx="4662010" cy="3393021"/>
          </a:xfrm>
          <a:custGeom>
            <a:avLst/>
            <a:gdLst/>
            <a:ahLst/>
            <a:cxnLst/>
            <a:rect l="l" t="t" r="r" b="b"/>
            <a:pathLst>
              <a:path w="3697785" h="2973317">
                <a:moveTo>
                  <a:pt x="0" y="0"/>
                </a:moveTo>
                <a:lnTo>
                  <a:pt x="3697785" y="0"/>
                </a:lnTo>
                <a:lnTo>
                  <a:pt x="3697785" y="2973317"/>
                </a:lnTo>
                <a:lnTo>
                  <a:pt x="0" y="2973317"/>
                </a:lnTo>
                <a:lnTo>
                  <a:pt x="0" y="0"/>
                </a:lnTo>
                <a:close/>
              </a:path>
            </a:pathLst>
          </a:custGeom>
          <a:blipFill>
            <a:blip r:embed="rId2"/>
            <a:stretch>
              <a:fillRect l="-16118" t="-6628" r="-9173" b="-11016"/>
            </a:stretch>
          </a:blipFill>
        </p:spPr>
        <p:txBody>
          <a:bodyPr/>
          <a:lstStyle/>
          <a:p>
            <a:endParaRPr lang="en-GB"/>
          </a:p>
        </p:txBody>
      </p:sp>
      <p:sp>
        <p:nvSpPr>
          <p:cNvPr id="4" name="Freeform 4"/>
          <p:cNvSpPr/>
          <p:nvPr/>
        </p:nvSpPr>
        <p:spPr>
          <a:xfrm rot="-138026">
            <a:off x="1563841" y="44010"/>
            <a:ext cx="2222683" cy="1485475"/>
          </a:xfrm>
          <a:custGeom>
            <a:avLst/>
            <a:gdLst/>
            <a:ahLst/>
            <a:cxnLst/>
            <a:rect l="l" t="t" r="r" b="b"/>
            <a:pathLst>
              <a:path w="2222683" h="1485475">
                <a:moveTo>
                  <a:pt x="0" y="0"/>
                </a:moveTo>
                <a:lnTo>
                  <a:pt x="2222684" y="0"/>
                </a:lnTo>
                <a:lnTo>
                  <a:pt x="2222684" y="1485475"/>
                </a:lnTo>
                <a:lnTo>
                  <a:pt x="0" y="1485475"/>
                </a:lnTo>
                <a:lnTo>
                  <a:pt x="0" y="0"/>
                </a:lnTo>
                <a:close/>
              </a:path>
            </a:pathLst>
          </a:custGeom>
          <a:blipFill>
            <a:blip r:embed="rId3"/>
            <a:stretch>
              <a:fillRect l="-5580" b="-26776"/>
            </a:stretch>
          </a:blipFill>
        </p:spPr>
        <p:txBody>
          <a:bodyPr/>
          <a:lstStyle/>
          <a:p>
            <a:endParaRPr lang="en-GB"/>
          </a:p>
        </p:txBody>
      </p:sp>
      <p:grpSp>
        <p:nvGrpSpPr>
          <p:cNvPr id="5" name="Group 5"/>
          <p:cNvGrpSpPr>
            <a:grpSpLocks noChangeAspect="1"/>
          </p:cNvGrpSpPr>
          <p:nvPr/>
        </p:nvGrpSpPr>
        <p:grpSpPr>
          <a:xfrm rot="-108920">
            <a:off x="50608" y="103068"/>
            <a:ext cx="1512788" cy="1523915"/>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t="-2083" b="-2083"/>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1" name="TextBox 11"/>
          <p:cNvSpPr txBox="1"/>
          <p:nvPr/>
        </p:nvSpPr>
        <p:spPr>
          <a:xfrm>
            <a:off x="26850" y="1978273"/>
            <a:ext cx="3687900" cy="3719288"/>
          </a:xfrm>
          <a:prstGeom prst="rect">
            <a:avLst/>
          </a:prstGeom>
        </p:spPr>
        <p:txBody>
          <a:bodyPr wrap="square" lIns="0" tIns="0" rIns="0" bIns="0" rtlCol="0" anchor="t">
            <a:spAutoFit/>
          </a:bodyPr>
          <a:lstStyle/>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Preheat oven to 220°C or gas mark 7.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Grease or line the baking tray.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Sift the flour into the bowl.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Rub the fat into the flour until it resembles breadcrumbs.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Stir in the sugar and fruit.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Make a well in the middle of the flour and carefully pour in the milk. (Save just a little of the milk to glaze the top of the scones before they bake).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7. Mix to form a soft dough.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8. Place the dough on a lightly floured work surface.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9. Roll out the dough to about 1½cm thick.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 Shape the scones using a cutter.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11. Place the scones on a baking tray and brush each top with a little milk.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12. Bake for 12 – 15 minutes, until golden brown.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13. Allow to cool on a cooling rack. </a:t>
            </a:r>
          </a:p>
          <a:p>
            <a:pPr algn="l">
              <a:lnSpc>
                <a:spcPts val="1663"/>
              </a:lnSpc>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66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66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66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25" name="TextBox 25"/>
          <p:cNvSpPr txBox="1"/>
          <p:nvPr/>
        </p:nvSpPr>
        <p:spPr>
          <a:xfrm rot="-109231">
            <a:off x="1743335" y="172568"/>
            <a:ext cx="2255165" cy="1961755"/>
          </a:xfrm>
          <a:prstGeom prst="rect">
            <a:avLst/>
          </a:prstGeom>
        </p:spPr>
        <p:txBody>
          <a:bodyPr wrap="square" lIns="0" tIns="0" rIns="0" bIns="0" rtlCol="0" anchor="t">
            <a:spAutoFit/>
          </a:bodyPr>
          <a:lstStyle/>
          <a:p>
            <a:pPr algn="l">
              <a:lnSpc>
                <a:spcPts val="1373"/>
              </a:lnSpc>
            </a:pPr>
            <a:endParaRPr sz="1000" dirty="0">
              <a:solidFill>
                <a:schemeClr val="tx2"/>
              </a:solidFill>
              <a:latin typeface="Arial" panose="020B0604020202020204" pitchFamily="34" charset="0"/>
              <a:cs typeface="Arial" panose="020B0604020202020204" pitchFamily="34" charset="0"/>
            </a:endParaRPr>
          </a:p>
          <a:p>
            <a:pPr marL="211812" lvl="1" indent="-105906" algn="l">
              <a:lnSpc>
                <a:spcPts val="1373"/>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250g self-raising flour </a:t>
            </a:r>
          </a:p>
          <a:p>
            <a:pPr marL="211812" lvl="1" indent="-105906" algn="l">
              <a:lnSpc>
                <a:spcPts val="1373"/>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40g butter or margarine </a:t>
            </a:r>
          </a:p>
          <a:p>
            <a:pPr marL="211812" lvl="1" indent="-105906" algn="l">
              <a:lnSpc>
                <a:spcPts val="1373"/>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25g of raisins/glace cherries/sultanas </a:t>
            </a:r>
          </a:p>
          <a:p>
            <a:pPr marL="211812" lvl="1" indent="-105906" algn="l">
              <a:lnSpc>
                <a:spcPts val="1373"/>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25g sugar  </a:t>
            </a:r>
          </a:p>
          <a:p>
            <a:pPr marL="211812" lvl="1" indent="-105906" algn="l">
              <a:lnSpc>
                <a:spcPts val="1373"/>
              </a:lnSpc>
              <a:buFont typeface="Arial"/>
              <a:buChar char="•"/>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125ml semi-skimmed milk  </a:t>
            </a:r>
          </a:p>
          <a:p>
            <a:pPr algn="l">
              <a:lnSpc>
                <a:spcPts val="1373"/>
              </a:lnSpc>
            </a:pPr>
            <a:endParaRPr lang="en-US" sz="981" dirty="0">
              <a:solidFill>
                <a:srgbClr val="7D4620"/>
              </a:solidFill>
              <a:latin typeface="Tex Gyre Termes"/>
              <a:ea typeface="Tex Gyre Termes"/>
              <a:cs typeface="Tex Gyre Termes"/>
              <a:sym typeface="Tex Gyre Termes"/>
            </a:endParaRPr>
          </a:p>
          <a:p>
            <a:pPr algn="ctr">
              <a:lnSpc>
                <a:spcPts val="1373"/>
              </a:lnSpc>
            </a:pPr>
            <a:endParaRPr lang="en-US" sz="981" dirty="0">
              <a:solidFill>
                <a:srgbClr val="7D4620"/>
              </a:solidFill>
              <a:latin typeface="Tex Gyre Termes"/>
              <a:ea typeface="Tex Gyre Termes"/>
              <a:cs typeface="Tex Gyre Termes"/>
              <a:sym typeface="Tex Gyre Termes"/>
            </a:endParaRPr>
          </a:p>
          <a:p>
            <a:pPr algn="ctr">
              <a:lnSpc>
                <a:spcPts val="1373"/>
              </a:lnSpc>
            </a:pPr>
            <a:endParaRPr lang="en-US" sz="981" dirty="0">
              <a:solidFill>
                <a:srgbClr val="7D4620"/>
              </a:solidFill>
              <a:latin typeface="Tex Gyre Termes"/>
              <a:ea typeface="Tex Gyre Termes"/>
              <a:cs typeface="Tex Gyre Termes"/>
              <a:sym typeface="Tex Gyre Termes"/>
            </a:endParaRPr>
          </a:p>
          <a:p>
            <a:pPr algn="l">
              <a:lnSpc>
                <a:spcPts val="1373"/>
              </a:lnSpc>
            </a:pPr>
            <a:endParaRPr lang="en-US" sz="981" dirty="0">
              <a:solidFill>
                <a:srgbClr val="7D4620"/>
              </a:solidFill>
              <a:latin typeface="Tex Gyre Termes"/>
              <a:ea typeface="Tex Gyre Termes"/>
              <a:cs typeface="Tex Gyre Termes"/>
              <a:sym typeface="Tex Gyre Termes"/>
            </a:endParaRPr>
          </a:p>
        </p:txBody>
      </p:sp>
      <p:sp>
        <p:nvSpPr>
          <p:cNvPr id="27" name="TextBox 27"/>
          <p:cNvSpPr txBox="1"/>
          <p:nvPr/>
        </p:nvSpPr>
        <p:spPr>
          <a:xfrm rot="-136763">
            <a:off x="175602" y="1420313"/>
            <a:ext cx="1312123" cy="121636"/>
          </a:xfrm>
          <a:prstGeom prst="rect">
            <a:avLst/>
          </a:prstGeom>
        </p:spPr>
        <p:txBody>
          <a:bodyPr lIns="0" tIns="0" rIns="0" bIns="0" rtlCol="0" anchor="t">
            <a:spAutoFit/>
          </a:bodyPr>
          <a:lstStyle/>
          <a:p>
            <a:pPr marL="0" lvl="0" indent="0" algn="l">
              <a:lnSpc>
                <a:spcPts val="949"/>
              </a:lnSpc>
            </a:pPr>
            <a:r>
              <a:rPr lang="en-US" sz="1200" b="1" dirty="0">
                <a:solidFill>
                  <a:schemeClr val="tx2"/>
                </a:solidFill>
                <a:latin typeface="Arial" panose="020B0604020202020204" pitchFamily="34" charset="0"/>
                <a:ea typeface="Tex Gyre Termes Bold"/>
                <a:cs typeface="Arial" panose="020B0604020202020204" pitchFamily="34" charset="0"/>
                <a:sym typeface="Tex Gyre Termes Bold"/>
              </a:rPr>
              <a:t>Scones</a:t>
            </a:r>
          </a:p>
        </p:txBody>
      </p:sp>
      <p:sp>
        <p:nvSpPr>
          <p:cNvPr id="28" name="TextBox 27">
            <a:extLst>
              <a:ext uri="{FF2B5EF4-FFF2-40B4-BE49-F238E27FC236}">
                <a16:creationId xmlns:a16="http://schemas.microsoft.com/office/drawing/2014/main" id="{28A9F3C3-E5F2-B437-BD32-068741CF790C}"/>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9" name="TextBox 15">
            <a:extLst>
              <a:ext uri="{FF2B5EF4-FFF2-40B4-BE49-F238E27FC236}">
                <a16:creationId xmlns:a16="http://schemas.microsoft.com/office/drawing/2014/main" id="{336C6DB3-A284-238D-6884-C3FF01945517}"/>
              </a:ext>
            </a:extLst>
          </p:cNvPr>
          <p:cNvSpPr txBox="1"/>
          <p:nvPr/>
        </p:nvSpPr>
        <p:spPr>
          <a:xfrm rot="-107579">
            <a:off x="99820" y="1733170"/>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30" name="TextBox 19">
            <a:extLst>
              <a:ext uri="{FF2B5EF4-FFF2-40B4-BE49-F238E27FC236}">
                <a16:creationId xmlns:a16="http://schemas.microsoft.com/office/drawing/2014/main" id="{65FD0C89-7450-6B45-0370-4BDEA7531532}"/>
              </a:ext>
            </a:extLst>
          </p:cNvPr>
          <p:cNvSpPr txBox="1"/>
          <p:nvPr/>
        </p:nvSpPr>
        <p:spPr>
          <a:xfrm rot="-95472">
            <a:off x="2345185" y="117078"/>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26" name="Freeform 3">
            <a:extLst>
              <a:ext uri="{FF2B5EF4-FFF2-40B4-BE49-F238E27FC236}">
                <a16:creationId xmlns:a16="http://schemas.microsoft.com/office/drawing/2014/main" id="{EBC3DF4E-EE34-68E4-EA4E-7A16ECE9BA86}"/>
              </a:ext>
            </a:extLst>
          </p:cNvPr>
          <p:cNvSpPr/>
          <p:nvPr/>
        </p:nvSpPr>
        <p:spPr>
          <a:xfrm rot="372096">
            <a:off x="-149185" y="2078442"/>
            <a:ext cx="4662010" cy="3393021"/>
          </a:xfrm>
          <a:custGeom>
            <a:avLst/>
            <a:gdLst/>
            <a:ahLst/>
            <a:cxnLst/>
            <a:rect l="l" t="t" r="r" b="b"/>
            <a:pathLst>
              <a:path w="3697785" h="2973317">
                <a:moveTo>
                  <a:pt x="0" y="0"/>
                </a:moveTo>
                <a:lnTo>
                  <a:pt x="3697785" y="0"/>
                </a:lnTo>
                <a:lnTo>
                  <a:pt x="3697785" y="2973317"/>
                </a:lnTo>
                <a:lnTo>
                  <a:pt x="0" y="2973317"/>
                </a:lnTo>
                <a:lnTo>
                  <a:pt x="0" y="0"/>
                </a:lnTo>
                <a:close/>
              </a:path>
            </a:pathLst>
          </a:custGeom>
          <a:blipFill>
            <a:blip r:embed="rId2"/>
            <a:stretch>
              <a:fillRect l="-16118" t="-6628" r="-9173" b="-11016"/>
            </a:stretch>
          </a:blipFill>
        </p:spPr>
        <p:txBody>
          <a:bodyPr/>
          <a:lstStyle/>
          <a:p>
            <a:endParaRPr lang="en-GB"/>
          </a:p>
        </p:txBody>
      </p:sp>
      <p:sp>
        <p:nvSpPr>
          <p:cNvPr id="4" name="Freeform 4"/>
          <p:cNvSpPr/>
          <p:nvPr/>
        </p:nvSpPr>
        <p:spPr>
          <a:xfrm rot="-138026">
            <a:off x="1142394" y="-24981"/>
            <a:ext cx="2591481" cy="2212629"/>
          </a:xfrm>
          <a:custGeom>
            <a:avLst/>
            <a:gdLst/>
            <a:ahLst/>
            <a:cxnLst/>
            <a:rect l="l" t="t" r="r" b="b"/>
            <a:pathLst>
              <a:path w="2591481" h="2079663">
                <a:moveTo>
                  <a:pt x="0" y="0"/>
                </a:moveTo>
                <a:lnTo>
                  <a:pt x="2591481" y="0"/>
                </a:lnTo>
                <a:lnTo>
                  <a:pt x="2591481" y="2079663"/>
                </a:lnTo>
                <a:lnTo>
                  <a:pt x="0" y="2079663"/>
                </a:lnTo>
                <a:lnTo>
                  <a:pt x="0" y="0"/>
                </a:lnTo>
                <a:close/>
              </a:path>
            </a:pathLst>
          </a:custGeom>
          <a:blipFill>
            <a:blip r:embed="rId3"/>
            <a:stretch>
              <a:fillRect/>
            </a:stretch>
          </a:blipFill>
        </p:spPr>
        <p:txBody>
          <a:bodyPr/>
          <a:lstStyle/>
          <a:p>
            <a:endParaRPr lang="en-GB"/>
          </a:p>
        </p:txBody>
      </p:sp>
      <p:grpSp>
        <p:nvGrpSpPr>
          <p:cNvPr id="5" name="Group 5"/>
          <p:cNvGrpSpPr>
            <a:grpSpLocks noChangeAspect="1"/>
          </p:cNvGrpSpPr>
          <p:nvPr/>
        </p:nvGrpSpPr>
        <p:grpSpPr>
          <a:xfrm rot="-108920">
            <a:off x="75817" y="94884"/>
            <a:ext cx="1494749" cy="1736465"/>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045" r="-22045"/>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21" name="TextBox 21"/>
          <p:cNvSpPr txBox="1"/>
          <p:nvPr/>
        </p:nvSpPr>
        <p:spPr>
          <a:xfrm>
            <a:off x="95803" y="2198347"/>
            <a:ext cx="3701851" cy="2808782"/>
          </a:xfrm>
          <a:prstGeom prst="rect">
            <a:avLst/>
          </a:prstGeom>
        </p:spPr>
        <p:txBody>
          <a:bodyPr wrap="square" lIns="0" tIns="0" rIns="0" bIns="0" rtlCol="0" anchor="t">
            <a:spAutoFit/>
          </a:bodyPr>
          <a:lstStyle/>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Wash all vegetables and allow to drain in a sieve.</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 Chop up all the vegetables.</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3. Add 1 tablespoon of oil to a wok, allow it to heat up.</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4. Boil ¾ of a pan of hot tap water on the hob.</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5.Add all the vegetables to the wok and stir fry for 7 minutes.</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6. Add the noodles to the pan of boiling water and cook the noodles for five minutes.</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7. Drain the noodles in the sink.</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8. Whilst the noodles are drained make the sauce by adding soy sauce, ginger puree, chilli flakes and brown sugar to a jug, add a little corn flour to thicken.</a:t>
            </a:r>
          </a:p>
          <a:p>
            <a:pPr marL="171450" indent="-171450" algn="l">
              <a:lnSpc>
                <a:spcPts val="166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9. Add the boiled noodles to the str fried vegetables, add the sauce &amp; mix..</a:t>
            </a:r>
          </a:p>
        </p:txBody>
      </p:sp>
      <p:sp>
        <p:nvSpPr>
          <p:cNvPr id="23" name="TextBox 23"/>
          <p:cNvSpPr txBox="1"/>
          <p:nvPr/>
        </p:nvSpPr>
        <p:spPr>
          <a:xfrm rot="-109231">
            <a:off x="1716423" y="276843"/>
            <a:ext cx="2003807" cy="2154436"/>
          </a:xfrm>
          <a:prstGeom prst="rect">
            <a:avLst/>
          </a:prstGeom>
        </p:spPr>
        <p:txBody>
          <a:bodyPr lIns="0" tIns="0" rIns="0" bIns="0" rtlCol="0" anchor="t">
            <a:spAutoFit/>
          </a:bodyPr>
          <a:lstStyle/>
          <a:p>
            <a:pPr marL="171450" indent="-171450" algn="l">
              <a:lnSpc>
                <a:spcPts val="1171"/>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onion </a:t>
            </a:r>
          </a:p>
          <a:p>
            <a:pPr marL="171450" indent="-171450" algn="l">
              <a:lnSpc>
                <a:spcPts val="1171"/>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½ cabbage </a:t>
            </a:r>
          </a:p>
          <a:p>
            <a:pPr marL="171450" indent="-171450" algn="l">
              <a:lnSpc>
                <a:spcPts val="1171"/>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pepper of any colour </a:t>
            </a:r>
          </a:p>
          <a:p>
            <a:pPr marL="171450" indent="-171450" algn="l">
              <a:lnSpc>
                <a:spcPts val="1171"/>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100g of mushrooms </a:t>
            </a:r>
          </a:p>
          <a:p>
            <a:pPr marL="171450" indent="-171450" algn="l">
              <a:lnSpc>
                <a:spcPts val="1171"/>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½ packet of noodles </a:t>
            </a:r>
          </a:p>
          <a:p>
            <a:pPr algn="l">
              <a:lnSpc>
                <a:spcPts val="1171"/>
              </a:lnSpc>
            </a:pPr>
            <a:r>
              <a:rPr lang="en-US" sz="1000" b="1" i="1"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rPr>
              <a:t>The ingredients for the Sauce will be available in school </a:t>
            </a:r>
            <a:r>
              <a:rPr lang="en-US" sz="900" b="1" i="1"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rPr>
              <a:t>(soy sauce, ginger puree, chili flakes and brown sugar)</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ctr">
              <a:lnSpc>
                <a:spcPts val="1067"/>
              </a:lnSpc>
            </a:pPr>
            <a:r>
              <a:rPr lang="en-US" sz="1000" b="1" i="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ctr">
              <a:lnSpc>
                <a:spcPts val="1171"/>
              </a:lnSpc>
            </a:pPr>
            <a:endParaRPr lang="en-US" sz="1000" b="1" i="1" u="sng"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endParaRPr>
          </a:p>
          <a:p>
            <a:pPr algn="l">
              <a:lnSpc>
                <a:spcPts val="1171"/>
              </a:lnSpc>
            </a:pPr>
            <a:endParaRPr lang="en-US" sz="1000" b="1" i="1" u="sng"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endParaRPr>
          </a:p>
          <a:p>
            <a:pPr algn="l">
              <a:lnSpc>
                <a:spcPts val="1171"/>
              </a:lnSpc>
            </a:pPr>
            <a:endParaRPr lang="en-US" sz="1000" b="1" i="1" u="sng" dirty="0">
              <a:solidFill>
                <a:srgbClr val="7D4620"/>
              </a:solidFill>
              <a:latin typeface="Arial" panose="020B0604020202020204" pitchFamily="34" charset="0"/>
              <a:ea typeface="Tex Gyre Termes Bold Italics"/>
              <a:cs typeface="Arial" panose="020B0604020202020204" pitchFamily="34" charset="0"/>
              <a:sym typeface="Tex Gyre Termes Bold Italics"/>
            </a:endParaRPr>
          </a:p>
        </p:txBody>
      </p:sp>
      <p:sp>
        <p:nvSpPr>
          <p:cNvPr id="25" name="TextBox 25"/>
          <p:cNvSpPr txBox="1"/>
          <p:nvPr/>
        </p:nvSpPr>
        <p:spPr>
          <a:xfrm>
            <a:off x="198339" y="1607987"/>
            <a:ext cx="1415226" cy="121636"/>
          </a:xfrm>
          <a:prstGeom prst="rect">
            <a:avLst/>
          </a:prstGeom>
        </p:spPr>
        <p:txBody>
          <a:bodyPr lIns="0" tIns="0" rIns="0" bIns="0" rtlCol="0" anchor="t">
            <a:spAutoFit/>
          </a:bodyPr>
          <a:lstStyle/>
          <a:p>
            <a:pPr marL="0" lvl="0" indent="0" algn="l">
              <a:lnSpc>
                <a:spcPts val="949"/>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Vegetable Stir Fry</a:t>
            </a:r>
            <a:endParaRPr lang="en-US" sz="1200" b="1" dirty="0">
              <a:solidFill>
                <a:srgbClr val="7D4620"/>
              </a:solidFill>
              <a:latin typeface="Arial" panose="020B0604020202020204" pitchFamily="34" charset="0"/>
              <a:ea typeface="Tex Gyre Termes Bold"/>
              <a:cs typeface="Arial" panose="020B0604020202020204" pitchFamily="34" charset="0"/>
              <a:sym typeface="Tex Gyre Termes Bold"/>
            </a:endParaRPr>
          </a:p>
        </p:txBody>
      </p:sp>
      <p:sp>
        <p:nvSpPr>
          <p:cNvPr id="3" name="TextBox 2">
            <a:extLst>
              <a:ext uri="{FF2B5EF4-FFF2-40B4-BE49-F238E27FC236}">
                <a16:creationId xmlns:a16="http://schemas.microsoft.com/office/drawing/2014/main" id="{2FE15A42-333A-DE63-88DA-DD7638E9E340}"/>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0" name="TextBox 15">
            <a:extLst>
              <a:ext uri="{FF2B5EF4-FFF2-40B4-BE49-F238E27FC236}">
                <a16:creationId xmlns:a16="http://schemas.microsoft.com/office/drawing/2014/main" id="{751659A2-C0DF-3C90-FEB8-33A85732B8AB}"/>
              </a:ext>
            </a:extLst>
          </p:cNvPr>
          <p:cNvSpPr txBox="1"/>
          <p:nvPr/>
        </p:nvSpPr>
        <p:spPr>
          <a:xfrm rot="-107579">
            <a:off x="107965" y="1992713"/>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4" name="TextBox 19">
            <a:extLst>
              <a:ext uri="{FF2B5EF4-FFF2-40B4-BE49-F238E27FC236}">
                <a16:creationId xmlns:a16="http://schemas.microsoft.com/office/drawing/2014/main" id="{EE0ADC1E-A25A-B95E-FEE9-AB2AD394BE7A}"/>
              </a:ext>
            </a:extLst>
          </p:cNvPr>
          <p:cNvSpPr txBox="1"/>
          <p:nvPr/>
        </p:nvSpPr>
        <p:spPr>
          <a:xfrm rot="-95472">
            <a:off x="2086612" y="84320"/>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16353" y="2058252"/>
            <a:ext cx="3625973" cy="3224033"/>
          </a:xfrm>
          <a:custGeom>
            <a:avLst/>
            <a:gdLst/>
            <a:ahLst/>
            <a:cxnLst/>
            <a:rect l="l" t="t" r="r" b="b"/>
            <a:pathLst>
              <a:path w="3625973" h="3224033">
                <a:moveTo>
                  <a:pt x="0" y="0"/>
                </a:moveTo>
                <a:lnTo>
                  <a:pt x="3625973" y="0"/>
                </a:lnTo>
                <a:lnTo>
                  <a:pt x="3625973" y="3224033"/>
                </a:lnTo>
                <a:lnTo>
                  <a:pt x="0" y="3224033"/>
                </a:lnTo>
                <a:lnTo>
                  <a:pt x="0" y="0"/>
                </a:lnTo>
                <a:close/>
              </a:path>
            </a:pathLst>
          </a:custGeom>
          <a:blipFill>
            <a:blip r:embed="rId2"/>
            <a:stretch>
              <a:fillRect l="-15867" r="-14840" b="-10987"/>
            </a:stretch>
          </a:blipFill>
        </p:spPr>
        <p:txBody>
          <a:bodyPr/>
          <a:lstStyle/>
          <a:p>
            <a:endParaRPr lang="en-GB"/>
          </a:p>
        </p:txBody>
      </p:sp>
      <p:sp>
        <p:nvSpPr>
          <p:cNvPr id="4" name="Freeform 4"/>
          <p:cNvSpPr/>
          <p:nvPr/>
        </p:nvSpPr>
        <p:spPr>
          <a:xfrm rot="-138026">
            <a:off x="742640" y="-43934"/>
            <a:ext cx="3002689" cy="2369206"/>
          </a:xfrm>
          <a:custGeom>
            <a:avLst/>
            <a:gdLst/>
            <a:ahLst/>
            <a:cxnLst/>
            <a:rect l="l" t="t" r="r" b="b"/>
            <a:pathLst>
              <a:path w="2586377" h="2075567">
                <a:moveTo>
                  <a:pt x="0" y="0"/>
                </a:moveTo>
                <a:lnTo>
                  <a:pt x="2586376" y="0"/>
                </a:lnTo>
                <a:lnTo>
                  <a:pt x="2586376" y="2075567"/>
                </a:lnTo>
                <a:lnTo>
                  <a:pt x="0" y="2075567"/>
                </a:lnTo>
                <a:lnTo>
                  <a:pt x="0" y="0"/>
                </a:lnTo>
                <a:close/>
              </a:path>
            </a:pathLst>
          </a:custGeom>
          <a:blipFill>
            <a:blip r:embed="rId3"/>
            <a:stretch>
              <a:fillRect/>
            </a:stretch>
          </a:blipFill>
        </p:spPr>
        <p:txBody>
          <a:bodyPr/>
          <a:lstStyle/>
          <a:p>
            <a:endParaRPr lang="en-GB"/>
          </a:p>
        </p:txBody>
      </p:sp>
      <p:grpSp>
        <p:nvGrpSpPr>
          <p:cNvPr id="5" name="Group 5"/>
          <p:cNvGrpSpPr>
            <a:grpSpLocks noChangeAspect="1"/>
          </p:cNvGrpSpPr>
          <p:nvPr/>
        </p:nvGrpSpPr>
        <p:grpSpPr>
          <a:xfrm rot="-332034">
            <a:off x="115529" y="79250"/>
            <a:ext cx="1430294" cy="1661587"/>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14000" r="-14000"/>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7" name="TextBox 17"/>
          <p:cNvSpPr txBox="1"/>
          <p:nvPr/>
        </p:nvSpPr>
        <p:spPr>
          <a:xfrm rot="-116352">
            <a:off x="91282" y="2485381"/>
            <a:ext cx="3509939" cy="2959465"/>
          </a:xfrm>
          <a:prstGeom prst="rect">
            <a:avLst/>
          </a:prstGeom>
        </p:spPr>
        <p:txBody>
          <a:bodyPr wrap="square" lIns="0" tIns="0" rIns="0" bIns="0" rtlCol="0" anchor="t">
            <a:spAutoFit/>
          </a:bodyPr>
          <a:lstStyle/>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Add the mince to a large mixing bowl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Beat egg in a small bowl and add half to the meat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Make breadcrumbs using a blender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Add the breadcrumbs and the </a:t>
            </a:r>
            <a:r>
              <a:rPr lang="en-US" sz="1000" dirty="0" err="1">
                <a:solidFill>
                  <a:schemeClr val="accent1">
                    <a:lumMod val="75000"/>
                  </a:schemeClr>
                </a:solidFill>
                <a:latin typeface="Arial" panose="020B0604020202020204" pitchFamily="34" charset="0"/>
                <a:ea typeface="Tex Gyre Termes"/>
                <a:cs typeface="Arial" panose="020B0604020202020204" pitchFamily="34" charset="0"/>
                <a:sym typeface="Tex Gyre Termes"/>
              </a:rPr>
              <a:t>flavourings</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to the meat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Mix the ingredients thoroughly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Shape the burgers into two separate burgers.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7. Add 1 teaspoon of oil to a frying pan and cook your burgers, turn with a fish slice when one side is brown on the outside, and turn the burgers around until they are brown on the inside. </a:t>
            </a:r>
          </a:p>
          <a:p>
            <a:pPr marL="297432" lvl="1" indent="-171450" algn="l">
              <a:lnSpc>
                <a:spcPts val="163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8. Construct your burger with your toppings of choice.</a:t>
            </a:r>
          </a:p>
          <a:p>
            <a:pPr marL="171450" indent="-171450" algn="l">
              <a:lnSpc>
                <a:spcPts val="135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35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35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35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19" name="TextBox 19"/>
          <p:cNvSpPr txBox="1"/>
          <p:nvPr/>
        </p:nvSpPr>
        <p:spPr>
          <a:xfrm rot="-109231">
            <a:off x="1418064" y="253309"/>
            <a:ext cx="2282801" cy="1944187"/>
          </a:xfrm>
          <a:prstGeom prst="rect">
            <a:avLst/>
          </a:prstGeom>
        </p:spPr>
        <p:txBody>
          <a:bodyPr wrap="square" lIns="0" tIns="0" rIns="0" bIns="0" rtlCol="0" anchor="t">
            <a:spAutoFit/>
          </a:bodyPr>
          <a:lstStyle/>
          <a:p>
            <a:pPr marL="142846" lvl="1" indent="-71423"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beef mince (10 to 15% fat) </a:t>
            </a:r>
          </a:p>
          <a:p>
            <a:pPr marL="142846" lvl="1" indent="-71423"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egg </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(the school will provide eggs) </a:t>
            </a:r>
            <a:endPar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42846" lvl="1" indent="-71423"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teaspoon of mixed herbs, ½ teaspoon of salt,  </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½ a teaspoon of pepper </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(the school will provide this item) </a:t>
            </a:r>
            <a:endPar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42846" lvl="1" indent="-71423"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10g of breadcrumbs </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(the school will provide this item) </a:t>
            </a:r>
            <a:endPar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42846" lvl="1" indent="-71423"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burger buns </a:t>
            </a:r>
          </a:p>
          <a:p>
            <a:pPr algn="l">
              <a:lnSpc>
                <a:spcPts val="1100"/>
              </a:lnSpc>
            </a:pPr>
            <a:r>
              <a:rPr lang="en-US" sz="10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Accompaniments</a:t>
            </a:r>
          </a:p>
          <a:p>
            <a:pPr algn="l">
              <a:lnSpc>
                <a:spcPts val="1100"/>
              </a:lnSpc>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Optional choose the ingredients you prefer; lettuce/ tomato/ ketchup/ slices of cheese/ mustard/ relish </a:t>
            </a:r>
          </a:p>
          <a:p>
            <a:pPr algn="ctr">
              <a:lnSpc>
                <a:spcPts val="926"/>
              </a:lnSpc>
            </a:pPr>
            <a:endParaRPr lang="en-US" sz="661" b="1" u="sng" dirty="0">
              <a:solidFill>
                <a:srgbClr val="7D4620"/>
              </a:solidFill>
              <a:latin typeface="Tex Gyre Termes Bold"/>
              <a:ea typeface="Tex Gyre Termes Bold"/>
              <a:cs typeface="Tex Gyre Termes Bold"/>
              <a:sym typeface="Tex Gyre Termes Bold"/>
            </a:endParaRPr>
          </a:p>
        </p:txBody>
      </p:sp>
      <p:sp>
        <p:nvSpPr>
          <p:cNvPr id="21" name="TextBox 21"/>
          <p:cNvSpPr txBox="1"/>
          <p:nvPr/>
        </p:nvSpPr>
        <p:spPr>
          <a:xfrm rot="21321470">
            <a:off x="358052" y="1530525"/>
            <a:ext cx="1172374" cy="121636"/>
          </a:xfrm>
          <a:prstGeom prst="rect">
            <a:avLst/>
          </a:prstGeom>
        </p:spPr>
        <p:txBody>
          <a:bodyPr lIns="0" tIns="0" rIns="0" bIns="0" rtlCol="0" anchor="t">
            <a:spAutoFit/>
          </a:bodyPr>
          <a:lstStyle/>
          <a:p>
            <a:pPr marL="0" lvl="0" indent="0" algn="l">
              <a:lnSpc>
                <a:spcPts val="949"/>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Burgers </a:t>
            </a:r>
          </a:p>
        </p:txBody>
      </p:sp>
      <p:sp>
        <p:nvSpPr>
          <p:cNvPr id="22" name="TextBox 21">
            <a:extLst>
              <a:ext uri="{FF2B5EF4-FFF2-40B4-BE49-F238E27FC236}">
                <a16:creationId xmlns:a16="http://schemas.microsoft.com/office/drawing/2014/main" id="{E8F376B6-A47E-999D-4BDC-DFC047FD48AD}"/>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3" name="TextBox 15">
            <a:extLst>
              <a:ext uri="{FF2B5EF4-FFF2-40B4-BE49-F238E27FC236}">
                <a16:creationId xmlns:a16="http://schemas.microsoft.com/office/drawing/2014/main" id="{8DCDA2DC-6E83-EA90-F434-D1F7522281A1}"/>
              </a:ext>
            </a:extLst>
          </p:cNvPr>
          <p:cNvSpPr txBox="1"/>
          <p:nvPr/>
        </p:nvSpPr>
        <p:spPr>
          <a:xfrm rot="-107579">
            <a:off x="177365" y="221660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4" name="TextBox 19">
            <a:extLst>
              <a:ext uri="{FF2B5EF4-FFF2-40B4-BE49-F238E27FC236}">
                <a16:creationId xmlns:a16="http://schemas.microsoft.com/office/drawing/2014/main" id="{A06B8BC5-C3F3-B056-0C14-C74A7A3D3A47}"/>
              </a:ext>
            </a:extLst>
          </p:cNvPr>
          <p:cNvSpPr txBox="1"/>
          <p:nvPr/>
        </p:nvSpPr>
        <p:spPr>
          <a:xfrm rot="-95472">
            <a:off x="2188352" y="45587"/>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37641" y="1671486"/>
            <a:ext cx="3911752" cy="3355410"/>
          </a:xfrm>
          <a:custGeom>
            <a:avLst/>
            <a:gdLst/>
            <a:ahLst/>
            <a:cxnLst/>
            <a:rect l="l" t="t" r="r" b="b"/>
            <a:pathLst>
              <a:path w="3911752" h="3145364">
                <a:moveTo>
                  <a:pt x="0" y="0"/>
                </a:moveTo>
                <a:lnTo>
                  <a:pt x="3911751" y="0"/>
                </a:lnTo>
                <a:lnTo>
                  <a:pt x="3911751" y="3145364"/>
                </a:lnTo>
                <a:lnTo>
                  <a:pt x="0" y="3145364"/>
                </a:lnTo>
                <a:lnTo>
                  <a:pt x="0" y="0"/>
                </a:lnTo>
                <a:close/>
              </a:path>
            </a:pathLst>
          </a:custGeom>
          <a:blipFill>
            <a:blip r:embed="rId2"/>
            <a:stretch>
              <a:fillRect l="-16118" t="-6628" r="-9173" b="-11016"/>
            </a:stretch>
          </a:blipFill>
        </p:spPr>
        <p:txBody>
          <a:bodyPr/>
          <a:lstStyle/>
          <a:p>
            <a:endParaRPr lang="en-GB"/>
          </a:p>
        </p:txBody>
      </p:sp>
      <p:sp>
        <p:nvSpPr>
          <p:cNvPr id="4" name="Freeform 4"/>
          <p:cNvSpPr/>
          <p:nvPr/>
        </p:nvSpPr>
        <p:spPr>
          <a:xfrm rot="-138026">
            <a:off x="882476" y="-7126"/>
            <a:ext cx="2985366" cy="1837682"/>
          </a:xfrm>
          <a:custGeom>
            <a:avLst/>
            <a:gdLst/>
            <a:ahLst/>
            <a:cxnLst/>
            <a:rect l="l" t="t" r="r" b="b"/>
            <a:pathLst>
              <a:path w="2985366" h="1685643">
                <a:moveTo>
                  <a:pt x="0" y="0"/>
                </a:moveTo>
                <a:lnTo>
                  <a:pt x="2985366" y="0"/>
                </a:lnTo>
                <a:lnTo>
                  <a:pt x="2985366" y="1685643"/>
                </a:lnTo>
                <a:lnTo>
                  <a:pt x="0" y="1685643"/>
                </a:lnTo>
                <a:lnTo>
                  <a:pt x="0" y="0"/>
                </a:lnTo>
                <a:close/>
              </a:path>
            </a:pathLst>
          </a:custGeom>
          <a:blipFill>
            <a:blip r:embed="rId3"/>
            <a:stretch>
              <a:fillRect t="-7819" b="-34308"/>
            </a:stretch>
          </a:blipFill>
        </p:spPr>
        <p:txBody>
          <a:bodyPr/>
          <a:lstStyle/>
          <a:p>
            <a:endParaRPr lang="en-GB"/>
          </a:p>
        </p:txBody>
      </p:sp>
      <p:grpSp>
        <p:nvGrpSpPr>
          <p:cNvPr id="5" name="Group 5"/>
          <p:cNvGrpSpPr>
            <a:grpSpLocks noChangeAspect="1"/>
          </p:cNvGrpSpPr>
          <p:nvPr/>
        </p:nvGrpSpPr>
        <p:grpSpPr>
          <a:xfrm rot="-108920">
            <a:off x="77480" y="64936"/>
            <a:ext cx="1305272" cy="1516348"/>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045" r="-22045"/>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9" name="TextBox 19"/>
          <p:cNvSpPr txBox="1"/>
          <p:nvPr/>
        </p:nvSpPr>
        <p:spPr>
          <a:xfrm rot="-116352">
            <a:off x="-28371" y="1649519"/>
            <a:ext cx="3655430" cy="3655168"/>
          </a:xfrm>
          <a:prstGeom prst="rect">
            <a:avLst/>
          </a:prstGeom>
        </p:spPr>
        <p:txBody>
          <a:bodyPr lIns="0" tIns="0" rIns="0" bIns="0" rtlCol="0" anchor="t">
            <a:spAutoFit/>
          </a:bodyPr>
          <a:lstStyle/>
          <a:p>
            <a:pPr marL="285750" indent="-285750" algn="l">
              <a:lnSpc>
                <a:spcPts val="1663"/>
              </a:lnSpc>
              <a:buFont typeface="Wingdings" panose="05000000000000000000" pitchFamily="2" charset="2"/>
              <a:buChar char="q"/>
            </a:pPr>
            <a:endParaRPr sz="1000" dirty="0">
              <a:solidFill>
                <a:schemeClr val="accent1">
                  <a:lumMod val="75000"/>
                </a:schemeClr>
              </a:solidFill>
              <a:latin typeface="Arial" panose="020B0604020202020204" pitchFamily="34" charset="0"/>
              <a:cs typeface="Arial" panose="020B0604020202020204" pitchFamily="34" charset="0"/>
            </a:endParaRP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1. Put the flour into mixing bowl.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2. Cut the butter into very small pieces and add to the flour.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3. Rub the butter into the flour using your fingertips until the mixture looks like breadcrumbs.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4. Sprinkle 2 tablespoons of water over the flour mixture and mix with a palette knife. Add sufficient water to make a firm smooth dough.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5. Wrap up in cling film and leave in the fridge for 20 minutes to relax.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6. Roll out pastry to 0.5cm thick.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7. Lightly grease flan dish and line with pastry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8. Put grated cheese into pastry case leaving some for the top.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9. Cover with bacon pieces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10. Beat the eggs and milk together and season with salt and pepper.  </a:t>
            </a:r>
          </a:p>
          <a:p>
            <a:pPr marL="278122" lvl="1" indent="-171450" algn="l">
              <a:lnSpc>
                <a:spcPts val="1383"/>
              </a:lnSpc>
              <a:buFont typeface="Wingdings" panose="05000000000000000000" pitchFamily="2" charset="2"/>
              <a:buChar char="q"/>
            </a:pPr>
            <a:r>
              <a:rPr lang="en-US" sz="1000" dirty="0">
                <a:solidFill>
                  <a:schemeClr val="tx2"/>
                </a:solidFill>
                <a:latin typeface="Arial" panose="020B0604020202020204" pitchFamily="34" charset="0"/>
                <a:ea typeface="Tex Gyre Termes"/>
                <a:cs typeface="Arial" panose="020B0604020202020204" pitchFamily="34" charset="0"/>
                <a:sym typeface="Tex Gyre Termes"/>
              </a:rPr>
              <a:t> 11. Sprinkle remaining cheese over top  &amp; Bake for 20mins.</a:t>
            </a:r>
          </a:p>
          <a:p>
            <a:pPr marL="171450" indent="-171450" algn="l">
              <a:lnSpc>
                <a:spcPts val="1523"/>
              </a:lnSpc>
              <a:buFont typeface="Wingdings" panose="05000000000000000000" pitchFamily="2" charset="2"/>
              <a:buChar char="q"/>
            </a:pPr>
            <a:endParaRPr lang="en-US" sz="1000" dirty="0">
              <a:solidFill>
                <a:schemeClr val="tx2"/>
              </a:solidFill>
              <a:latin typeface="Arial" panose="020B0604020202020204" pitchFamily="34" charset="0"/>
              <a:ea typeface="Tex Gyre Termes"/>
              <a:cs typeface="Arial" panose="020B0604020202020204" pitchFamily="34" charset="0"/>
              <a:sym typeface="Tex Gyre Termes"/>
            </a:endParaRPr>
          </a:p>
          <a:p>
            <a:pPr marL="171450" indent="-171450" algn="l">
              <a:lnSpc>
                <a:spcPts val="1663"/>
              </a:lnSpc>
              <a:buFont typeface="Wingdings" panose="05000000000000000000" pitchFamily="2" charset="2"/>
              <a:buChar char="q"/>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21" name="TextBox 21"/>
          <p:cNvSpPr txBox="1"/>
          <p:nvPr/>
        </p:nvSpPr>
        <p:spPr>
          <a:xfrm rot="-109231">
            <a:off x="1454810" y="186544"/>
            <a:ext cx="2501773" cy="1879041"/>
          </a:xfrm>
          <a:prstGeom prst="rect">
            <a:avLst/>
          </a:prstGeom>
        </p:spPr>
        <p:txBody>
          <a:bodyPr wrap="square" lIns="0" tIns="0" rIns="0" bIns="0" rtlCol="0" anchor="t">
            <a:spAutoFit/>
          </a:bodyPr>
          <a:lstStyle/>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150g plain flour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75g butter or margarine (block &amp; cold)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2-3 tablespoons cold water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100g bacon (optional) cooked &amp; chopped.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tomato (Optional)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100g grated cheese.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eggs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125ml milk  </a:t>
            </a:r>
          </a:p>
          <a:p>
            <a:pPr marL="171450" indent="-171450" algn="l">
              <a:lnSpc>
                <a:spcPts val="1224"/>
              </a:lnSpc>
              <a:buFont typeface="Arial" panose="020B0604020202020204" pitchFamily="34" charset="0"/>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Salt and pepper</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(provided by school) </a:t>
            </a:r>
          </a:p>
          <a:p>
            <a:pPr algn="l">
              <a:lnSpc>
                <a:spcPts val="1224"/>
              </a:lnSpc>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664"/>
              </a:lnSpc>
              <a:buFont typeface="Arial" panose="020B0604020202020204" pitchFamily="34" charset="0"/>
              <a:buChar char="•"/>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a:p>
            <a:pPr marL="171450" indent="-171450" algn="l">
              <a:lnSpc>
                <a:spcPts val="664"/>
              </a:lnSpc>
              <a:buFont typeface="Arial" panose="020B0604020202020204" pitchFamily="34" charset="0"/>
              <a:buChar char="•"/>
            </a:pPr>
            <a:endParaRPr lang="en-US" sz="1000" dirty="0">
              <a:solidFill>
                <a:srgbClr val="7D4620"/>
              </a:solidFill>
              <a:latin typeface="Arial" panose="020B0604020202020204" pitchFamily="34" charset="0"/>
              <a:ea typeface="Tex Gyre Termes"/>
              <a:cs typeface="Arial" panose="020B0604020202020204" pitchFamily="34" charset="0"/>
              <a:sym typeface="Tex Gyre Termes"/>
            </a:endParaRPr>
          </a:p>
        </p:txBody>
      </p:sp>
      <p:sp>
        <p:nvSpPr>
          <p:cNvPr id="23" name="TextBox 23"/>
          <p:cNvSpPr txBox="1"/>
          <p:nvPr/>
        </p:nvSpPr>
        <p:spPr>
          <a:xfrm rot="-136763">
            <a:off x="200294" y="1385528"/>
            <a:ext cx="1172374" cy="121636"/>
          </a:xfrm>
          <a:prstGeom prst="rect">
            <a:avLst/>
          </a:prstGeom>
        </p:spPr>
        <p:txBody>
          <a:bodyPr lIns="0" tIns="0" rIns="0" bIns="0" rtlCol="0" anchor="t">
            <a:spAutoFit/>
          </a:bodyPr>
          <a:lstStyle/>
          <a:p>
            <a:pPr marL="0" lvl="0" indent="0" algn="l">
              <a:lnSpc>
                <a:spcPts val="949"/>
              </a:lnSpc>
            </a:pPr>
            <a:r>
              <a:rPr lang="en-US" sz="1200" b="1" dirty="0">
                <a:solidFill>
                  <a:schemeClr val="tx2"/>
                </a:solidFill>
                <a:latin typeface="Arial" panose="020B0604020202020204" pitchFamily="34" charset="0"/>
                <a:ea typeface="Tex Gyre Termes Bold"/>
                <a:cs typeface="Arial" panose="020B0604020202020204" pitchFamily="34" charset="0"/>
                <a:sym typeface="Tex Gyre Termes Bold"/>
              </a:rPr>
              <a:t>Quiche </a:t>
            </a:r>
          </a:p>
        </p:txBody>
      </p:sp>
      <p:sp>
        <p:nvSpPr>
          <p:cNvPr id="27" name="TextBox 26">
            <a:extLst>
              <a:ext uri="{FF2B5EF4-FFF2-40B4-BE49-F238E27FC236}">
                <a16:creationId xmlns:a16="http://schemas.microsoft.com/office/drawing/2014/main" id="{67760AA3-8EA6-1EC4-B479-E7B858FDFCC8}"/>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8" name="TextBox 15">
            <a:extLst>
              <a:ext uri="{FF2B5EF4-FFF2-40B4-BE49-F238E27FC236}">
                <a16:creationId xmlns:a16="http://schemas.microsoft.com/office/drawing/2014/main" id="{914FC97B-B9B9-FCC7-2449-9F08ECB52294}"/>
              </a:ext>
            </a:extLst>
          </p:cNvPr>
          <p:cNvSpPr txBox="1"/>
          <p:nvPr/>
        </p:nvSpPr>
        <p:spPr>
          <a:xfrm rot="-107579">
            <a:off x="272702" y="1728916"/>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9" name="TextBox 19">
            <a:extLst>
              <a:ext uri="{FF2B5EF4-FFF2-40B4-BE49-F238E27FC236}">
                <a16:creationId xmlns:a16="http://schemas.microsoft.com/office/drawing/2014/main" id="{03083F50-D6F2-669B-3B5E-EF2962E9E458}"/>
              </a:ext>
            </a:extLst>
          </p:cNvPr>
          <p:cNvSpPr txBox="1"/>
          <p:nvPr/>
        </p:nvSpPr>
        <p:spPr>
          <a:xfrm rot="-95472">
            <a:off x="2140110" y="12678"/>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2" name="Freeform 2"/>
          <p:cNvSpPr/>
          <p:nvPr/>
        </p:nvSpPr>
        <p:spPr>
          <a:xfrm rot="-125529">
            <a:off x="-19044" y="1678552"/>
            <a:ext cx="3731433" cy="3328396"/>
          </a:xfrm>
          <a:custGeom>
            <a:avLst/>
            <a:gdLst/>
            <a:ahLst/>
            <a:cxnLst/>
            <a:rect l="l" t="t" r="r" b="b"/>
            <a:pathLst>
              <a:path w="3731433" h="3328396">
                <a:moveTo>
                  <a:pt x="0" y="0"/>
                </a:moveTo>
                <a:lnTo>
                  <a:pt x="3731433" y="0"/>
                </a:lnTo>
                <a:lnTo>
                  <a:pt x="3731433" y="3328397"/>
                </a:lnTo>
                <a:lnTo>
                  <a:pt x="0" y="3328397"/>
                </a:lnTo>
                <a:lnTo>
                  <a:pt x="0" y="0"/>
                </a:lnTo>
                <a:close/>
              </a:path>
            </a:pathLst>
          </a:custGeom>
          <a:blipFill>
            <a:blip r:embed="rId2"/>
            <a:stretch>
              <a:fillRect l="-8374" r="-20191" b="-8820"/>
            </a:stretch>
          </a:blipFill>
        </p:spPr>
        <p:txBody>
          <a:bodyPr/>
          <a:lstStyle/>
          <a:p>
            <a:endParaRPr lang="en-GB"/>
          </a:p>
        </p:txBody>
      </p:sp>
      <p:sp>
        <p:nvSpPr>
          <p:cNvPr id="3" name="Freeform 3"/>
          <p:cNvSpPr/>
          <p:nvPr/>
        </p:nvSpPr>
        <p:spPr>
          <a:xfrm rot="-138026">
            <a:off x="1393258" y="46401"/>
            <a:ext cx="2349843" cy="1885749"/>
          </a:xfrm>
          <a:custGeom>
            <a:avLst/>
            <a:gdLst/>
            <a:ahLst/>
            <a:cxnLst/>
            <a:rect l="l" t="t" r="r" b="b"/>
            <a:pathLst>
              <a:path w="2349843" h="1885749">
                <a:moveTo>
                  <a:pt x="0" y="0"/>
                </a:moveTo>
                <a:lnTo>
                  <a:pt x="2349843" y="0"/>
                </a:lnTo>
                <a:lnTo>
                  <a:pt x="2349843" y="1885749"/>
                </a:lnTo>
                <a:lnTo>
                  <a:pt x="0" y="1885749"/>
                </a:lnTo>
                <a:lnTo>
                  <a:pt x="0" y="0"/>
                </a:lnTo>
                <a:close/>
              </a:path>
            </a:pathLst>
          </a:custGeom>
          <a:blipFill>
            <a:blip r:embed="rId3"/>
            <a:stretch>
              <a:fillRect/>
            </a:stretch>
          </a:blipFill>
        </p:spPr>
        <p:txBody>
          <a:bodyPr/>
          <a:lstStyle/>
          <a:p>
            <a:endParaRPr lang="en-GB"/>
          </a:p>
        </p:txBody>
      </p:sp>
      <p:grpSp>
        <p:nvGrpSpPr>
          <p:cNvPr id="4" name="Group 4"/>
          <p:cNvGrpSpPr>
            <a:grpSpLocks noChangeAspect="1"/>
          </p:cNvGrpSpPr>
          <p:nvPr/>
        </p:nvGrpSpPr>
        <p:grpSpPr>
          <a:xfrm rot="-108920">
            <a:off x="34413" y="96230"/>
            <a:ext cx="1491844" cy="1733090"/>
            <a:chOff x="0" y="0"/>
            <a:chExt cx="5466080" cy="6350000"/>
          </a:xfrm>
        </p:grpSpPr>
        <p:sp>
          <p:nvSpPr>
            <p:cNvPr id="5" name="Freeform 5"/>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6" name="Freeform 6"/>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40566" r="-40566"/>
              </a:stretch>
            </a:blipFill>
          </p:spPr>
          <p:txBody>
            <a:bodyPr/>
            <a:lstStyle/>
            <a:p>
              <a:endParaRPr lang="en-GB"/>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4" name="TextBox 14"/>
          <p:cNvSpPr txBox="1"/>
          <p:nvPr/>
        </p:nvSpPr>
        <p:spPr>
          <a:xfrm rot="-109231">
            <a:off x="1676925" y="341282"/>
            <a:ext cx="2258054" cy="1681742"/>
          </a:xfrm>
          <a:prstGeom prst="rect">
            <a:avLst/>
          </a:prstGeom>
        </p:spPr>
        <p:txBody>
          <a:bodyPr lIns="0" tIns="0" rIns="0" bIns="0" rtlCol="0" anchor="t">
            <a:spAutoFit/>
          </a:bodyPr>
          <a:lstStyle/>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100g of minced beef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onion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stalk of celery (optional)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clove of garlic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red </a:t>
            </a:r>
            <a:r>
              <a:rPr lang="en-US" sz="1000" dirty="0" err="1">
                <a:solidFill>
                  <a:schemeClr val="accent1">
                    <a:lumMod val="75000"/>
                  </a:schemeClr>
                </a:solidFill>
                <a:latin typeface="Arial" panose="020B0604020202020204" pitchFamily="34" charset="0"/>
                <a:ea typeface="Tex Gyre Termes"/>
                <a:cs typeface="Arial" panose="020B0604020202020204" pitchFamily="34" charset="0"/>
                <a:sym typeface="Tex Gyre Termes"/>
              </a:rPr>
              <a:t>chilli</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a:t>
            </a:r>
            <a:r>
              <a:rPr lang="en-US" sz="1000" u="sng" dirty="0">
                <a:solidFill>
                  <a:schemeClr val="accent1">
                    <a:lumMod val="75000"/>
                  </a:schemeClr>
                </a:solidFill>
                <a:latin typeface="Arial" panose="020B0604020202020204" pitchFamily="34" charset="0"/>
                <a:ea typeface="Tex Gyre Termes"/>
                <a:cs typeface="Arial" panose="020B0604020202020204" pitchFamily="34" charset="0"/>
                <a:sym typeface="Tex Gyre Termes"/>
                <a:hlinkClick r:id="rId5" tooltip="https://www.bbc.co.uk/food/beef_stock">
                  <a:extLst>
                    <a:ext uri="{A12FA001-AC4F-418D-AE19-62706E023703}">
                      <ahyp:hlinkClr xmlns:ahyp="http://schemas.microsoft.com/office/drawing/2018/hyperlinkcolor" val="tx"/>
                    </a:ext>
                  </a:extLst>
                </a:hlinkClick>
              </a:rPr>
              <a:t>beef stock</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cube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tablespoon of red kidney beans </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(provided by the school) </a:t>
            </a:r>
          </a:p>
          <a:p>
            <a:pPr marL="182894" lvl="1" indent="-91447" algn="l">
              <a:lnSpc>
                <a:spcPts val="1185"/>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tin </a:t>
            </a:r>
            <a:r>
              <a:rPr lang="en-US" sz="1000" u="sng" dirty="0">
                <a:solidFill>
                  <a:schemeClr val="accent1">
                    <a:lumMod val="75000"/>
                  </a:schemeClr>
                </a:solidFill>
                <a:latin typeface="Arial" panose="020B0604020202020204" pitchFamily="34" charset="0"/>
                <a:ea typeface="Tex Gyre Termes"/>
                <a:cs typeface="Arial" panose="020B0604020202020204" pitchFamily="34" charset="0"/>
                <a:sym typeface="Tex Gyre Termes"/>
                <a:hlinkClick r:id="rId6" tooltip="https://www.bbc.co.uk/food/chopped_tomatoes">
                  <a:extLst>
                    <a:ext uri="{A12FA001-AC4F-418D-AE19-62706E023703}">
                      <ahyp:hlinkClr xmlns:ahyp="http://schemas.microsoft.com/office/drawing/2018/hyperlinkcolor" val="tx"/>
                    </a:ext>
                  </a:extLst>
                </a:hlinkClick>
              </a:rPr>
              <a:t>chopped tomatoes</a:t>
            </a: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l">
              <a:lnSpc>
                <a:spcPts val="1185"/>
              </a:lnSpc>
            </a:pPr>
            <a:endParaRPr lang="en-US" sz="847" dirty="0">
              <a:solidFill>
                <a:srgbClr val="7D4620"/>
              </a:solidFill>
              <a:latin typeface="Tex Gyre Termes"/>
              <a:ea typeface="Tex Gyre Termes"/>
              <a:cs typeface="Tex Gyre Termes"/>
              <a:sym typeface="Tex Gyre Termes"/>
            </a:endParaRPr>
          </a:p>
          <a:p>
            <a:pPr algn="ctr">
              <a:lnSpc>
                <a:spcPts val="1185"/>
              </a:lnSpc>
            </a:pPr>
            <a:endParaRPr lang="en-US" sz="847" dirty="0">
              <a:solidFill>
                <a:srgbClr val="7D4620"/>
              </a:solidFill>
              <a:latin typeface="Tex Gyre Termes"/>
              <a:ea typeface="Tex Gyre Termes"/>
              <a:cs typeface="Tex Gyre Termes"/>
              <a:sym typeface="Tex Gyre Termes"/>
            </a:endParaRPr>
          </a:p>
        </p:txBody>
      </p:sp>
      <p:sp>
        <p:nvSpPr>
          <p:cNvPr id="16" name="TextBox 16"/>
          <p:cNvSpPr txBox="1"/>
          <p:nvPr/>
        </p:nvSpPr>
        <p:spPr>
          <a:xfrm rot="-136763">
            <a:off x="168984" y="1595727"/>
            <a:ext cx="1401122" cy="121636"/>
          </a:xfrm>
          <a:prstGeom prst="rect">
            <a:avLst/>
          </a:prstGeom>
        </p:spPr>
        <p:txBody>
          <a:bodyPr wrap="square" lIns="0" tIns="0" rIns="0" bIns="0" rtlCol="0" anchor="t">
            <a:spAutoFit/>
          </a:bodyPr>
          <a:lstStyle/>
          <a:p>
            <a:pPr marL="0" lvl="0" indent="0" algn="l">
              <a:lnSpc>
                <a:spcPts val="949"/>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Beef Enchiladas</a:t>
            </a:r>
            <a:endParaRPr lang="en-US" sz="1200" b="1" dirty="0">
              <a:solidFill>
                <a:srgbClr val="7D4620"/>
              </a:solidFill>
              <a:latin typeface="Arial" panose="020B0604020202020204" pitchFamily="34" charset="0"/>
              <a:ea typeface="Tex Gyre Termes Bold"/>
              <a:cs typeface="Arial" panose="020B0604020202020204" pitchFamily="34" charset="0"/>
              <a:sym typeface="Tex Gyre Termes Bold"/>
            </a:endParaRPr>
          </a:p>
        </p:txBody>
      </p:sp>
      <p:sp>
        <p:nvSpPr>
          <p:cNvPr id="17" name="TextBox 17"/>
          <p:cNvSpPr txBox="1"/>
          <p:nvPr/>
        </p:nvSpPr>
        <p:spPr>
          <a:xfrm>
            <a:off x="47625" y="2111180"/>
            <a:ext cx="3657600" cy="3062057"/>
          </a:xfrm>
          <a:prstGeom prst="rect">
            <a:avLst/>
          </a:prstGeom>
        </p:spPr>
        <p:txBody>
          <a:bodyPr wrap="square" lIns="0" tIns="0" rIns="0" bIns="0" rtlCol="0" anchor="t">
            <a:spAutoFit/>
          </a:bodyPr>
          <a:lstStyle/>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1. Finely chop the onion, garlic, chilli, and celery </a:t>
            </a:r>
          </a:p>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2. Heat the oil in a wide frying pan. Add the beef and stir-fry over the heat for 4–5 minutes, breaking up it with a wooden spoon so it doesn’t form clumps and browns well. </a:t>
            </a:r>
          </a:p>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3. Add the all vegetables and stir-fry for 3–4 mins</a:t>
            </a:r>
          </a:p>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4. Add the stock cube and add the chilli paste, kidney beans and tomatoes. Bring to a boil and reduce the heat for 10 minutes, until thickened, stirring from time to time.</a:t>
            </a:r>
          </a:p>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5.Preheat the oven to 220C/200C Fan/Gas 7. Lightly oil a shallow ovenproof dish (approximately 20x30cm/8x10in). </a:t>
            </a:r>
          </a:p>
          <a:p>
            <a:pPr marL="171450" indent="-171450" algn="l">
              <a:lnSpc>
                <a:spcPts val="126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6. To assemble, lay the tortillas on a clean work surface and divide the beef mixture down the centre of each one, then roll up to seal. Place the stuffed tortillas carefully in the prepared dish, seam-side down, to fit snugly. </a:t>
            </a:r>
          </a:p>
          <a:p>
            <a:pPr marL="171450" indent="-171450" algn="l">
              <a:lnSpc>
                <a:spcPts val="1120"/>
              </a:lnSpc>
              <a:buFont typeface="Wingdings" panose="05000000000000000000" pitchFamily="2" charset="2"/>
              <a:buChar char="q"/>
            </a:pPr>
            <a:r>
              <a:rPr lang="en-US" sz="1000" dirty="0">
                <a:solidFill>
                  <a:schemeClr val="tx2"/>
                </a:solidFill>
                <a:latin typeface="Arial" panose="020B0604020202020204" pitchFamily="34" charset="0"/>
                <a:ea typeface="Lato"/>
                <a:cs typeface="Arial" panose="020B0604020202020204" pitchFamily="34" charset="0"/>
                <a:sym typeface="Lato"/>
              </a:rPr>
              <a:t>7. Scatter over the jalapeños and then the cheese. Cover the dish with foil and bake for 10 minutes, then remove the foil and bake for another 10 minutes, or until lightly golden and bubbling. Sprinkle coriander on top.</a:t>
            </a:r>
          </a:p>
          <a:p>
            <a:pPr marL="171450" indent="-171450" algn="ctr">
              <a:lnSpc>
                <a:spcPts val="1400"/>
              </a:lnSpc>
              <a:buFont typeface="Wingdings" panose="05000000000000000000" pitchFamily="2" charset="2"/>
              <a:buChar char="q"/>
            </a:pPr>
            <a:endParaRPr lang="en-US" sz="1000" dirty="0">
              <a:solidFill>
                <a:schemeClr val="tx2"/>
              </a:solidFill>
              <a:latin typeface="Arial" panose="020B0604020202020204" pitchFamily="34" charset="0"/>
              <a:ea typeface="Lato"/>
              <a:cs typeface="Arial" panose="020B0604020202020204" pitchFamily="34" charset="0"/>
              <a:sym typeface="Lato"/>
            </a:endParaRPr>
          </a:p>
        </p:txBody>
      </p:sp>
      <p:sp>
        <p:nvSpPr>
          <p:cNvPr id="12" name="TextBox 11">
            <a:extLst>
              <a:ext uri="{FF2B5EF4-FFF2-40B4-BE49-F238E27FC236}">
                <a16:creationId xmlns:a16="http://schemas.microsoft.com/office/drawing/2014/main" id="{FCF50FC7-851E-1240-B527-29E63A312CFE}"/>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2" name="TextBox 15">
            <a:extLst>
              <a:ext uri="{FF2B5EF4-FFF2-40B4-BE49-F238E27FC236}">
                <a16:creationId xmlns:a16="http://schemas.microsoft.com/office/drawing/2014/main" id="{C091146E-7638-98F2-18E2-02590F0D9FF7}"/>
              </a:ext>
            </a:extLst>
          </p:cNvPr>
          <p:cNvSpPr txBox="1"/>
          <p:nvPr/>
        </p:nvSpPr>
        <p:spPr>
          <a:xfrm rot="-107579">
            <a:off x="593946" y="187123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3" name="TextBox 19">
            <a:extLst>
              <a:ext uri="{FF2B5EF4-FFF2-40B4-BE49-F238E27FC236}">
                <a16:creationId xmlns:a16="http://schemas.microsoft.com/office/drawing/2014/main" id="{0809B36E-F631-30B3-DD27-A5B43ECBFD7D}"/>
              </a:ext>
            </a:extLst>
          </p:cNvPr>
          <p:cNvSpPr txBox="1"/>
          <p:nvPr/>
        </p:nvSpPr>
        <p:spPr>
          <a:xfrm rot="-95472">
            <a:off x="2048636" y="85712"/>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35055" y="2136568"/>
            <a:ext cx="3567454" cy="3029269"/>
          </a:xfrm>
          <a:custGeom>
            <a:avLst/>
            <a:gdLst/>
            <a:ahLst/>
            <a:cxnLst/>
            <a:rect l="l" t="t" r="r" b="b"/>
            <a:pathLst>
              <a:path w="3567454" h="3029269">
                <a:moveTo>
                  <a:pt x="0" y="0"/>
                </a:moveTo>
                <a:lnTo>
                  <a:pt x="3567454" y="0"/>
                </a:lnTo>
                <a:lnTo>
                  <a:pt x="3567454" y="3029270"/>
                </a:lnTo>
                <a:lnTo>
                  <a:pt x="0" y="3029270"/>
                </a:lnTo>
                <a:lnTo>
                  <a:pt x="0" y="0"/>
                </a:lnTo>
                <a:close/>
              </a:path>
            </a:pathLst>
          </a:custGeom>
          <a:blipFill>
            <a:blip r:embed="rId2"/>
            <a:stretch>
              <a:fillRect l="-6234" r="-6234"/>
            </a:stretch>
          </a:blipFill>
        </p:spPr>
        <p:txBody>
          <a:bodyPr/>
          <a:lstStyle/>
          <a:p>
            <a:endParaRPr lang="en-GB">
              <a:solidFill>
                <a:schemeClr val="accent1">
                  <a:lumMod val="75000"/>
                </a:schemeClr>
              </a:solidFill>
            </a:endParaRPr>
          </a:p>
        </p:txBody>
      </p:sp>
      <p:sp>
        <p:nvSpPr>
          <p:cNvPr id="4" name="Freeform 4"/>
          <p:cNvSpPr/>
          <p:nvPr/>
        </p:nvSpPr>
        <p:spPr>
          <a:xfrm rot="-138026">
            <a:off x="1030738" y="47639"/>
            <a:ext cx="2729305" cy="2218447"/>
          </a:xfrm>
          <a:custGeom>
            <a:avLst/>
            <a:gdLst/>
            <a:ahLst/>
            <a:cxnLst/>
            <a:rect l="l" t="t" r="r" b="b"/>
            <a:pathLst>
              <a:path w="2527466" h="2028292">
                <a:moveTo>
                  <a:pt x="0" y="0"/>
                </a:moveTo>
                <a:lnTo>
                  <a:pt x="2527466" y="0"/>
                </a:lnTo>
                <a:lnTo>
                  <a:pt x="2527466" y="2028292"/>
                </a:lnTo>
                <a:lnTo>
                  <a:pt x="0" y="2028292"/>
                </a:lnTo>
                <a:lnTo>
                  <a:pt x="0" y="0"/>
                </a:lnTo>
                <a:close/>
              </a:path>
            </a:pathLst>
          </a:custGeom>
          <a:blipFill>
            <a:blip r:embed="rId3"/>
            <a:stretch>
              <a:fillRect/>
            </a:stretch>
          </a:blipFill>
        </p:spPr>
        <p:txBody>
          <a:bodyPr/>
          <a:lstStyle/>
          <a:p>
            <a:endParaRPr lang="en-GB"/>
          </a:p>
        </p:txBody>
      </p:sp>
      <p:grpSp>
        <p:nvGrpSpPr>
          <p:cNvPr id="5" name="Group 5"/>
          <p:cNvGrpSpPr>
            <a:grpSpLocks noChangeAspect="1"/>
          </p:cNvGrpSpPr>
          <p:nvPr/>
        </p:nvGrpSpPr>
        <p:grpSpPr>
          <a:xfrm rot="-108920">
            <a:off x="115529" y="79250"/>
            <a:ext cx="1430294" cy="1661587"/>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045" r="-22045"/>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4" name="TextBox 14"/>
          <p:cNvSpPr txBox="1"/>
          <p:nvPr/>
        </p:nvSpPr>
        <p:spPr>
          <a:xfrm rot="-116352">
            <a:off x="39335" y="2440023"/>
            <a:ext cx="3381723" cy="2600071"/>
          </a:xfrm>
          <a:prstGeom prst="rect">
            <a:avLst/>
          </a:prstGeom>
        </p:spPr>
        <p:txBody>
          <a:bodyPr lIns="0" tIns="0" rIns="0" bIns="0" rtlCol="0" anchor="t">
            <a:spAutoFit/>
          </a:bodyPr>
          <a:lstStyle/>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Prepare the vegetables: slice the onions; crush and chop the garlic. </a:t>
            </a:r>
          </a:p>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Cut the chicken into small chunks. </a:t>
            </a:r>
          </a:p>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Fry the onion, garlic, and chicken in the oil for 3-4 minutes. </a:t>
            </a:r>
          </a:p>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When the chicken has turned ‘white’, stir in the green curry paste, followed by the chopped green pepper. </a:t>
            </a:r>
          </a:p>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Pour in the coconut milk and simmer for 15 minutes. </a:t>
            </a:r>
          </a:p>
          <a:p>
            <a:pPr marL="299711" lvl="1" indent="-171450" algn="l">
              <a:lnSpc>
                <a:spcPts val="166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Squeeze the lime and pour over the curry. </a:t>
            </a:r>
          </a:p>
          <a:p>
            <a:pPr algn="l">
              <a:lnSpc>
                <a:spcPts val="1663"/>
              </a:lnSpc>
            </a:pPr>
            <a:endParaRPr lang="en-US" sz="1188" dirty="0">
              <a:solidFill>
                <a:schemeClr val="accent1">
                  <a:lumMod val="75000"/>
                </a:schemeClr>
              </a:solidFill>
              <a:latin typeface="Tex Gyre Termes"/>
              <a:ea typeface="Tex Gyre Termes"/>
              <a:cs typeface="Tex Gyre Termes"/>
              <a:sym typeface="Tex Gyre Termes"/>
            </a:endParaRPr>
          </a:p>
          <a:p>
            <a:pPr algn="l">
              <a:lnSpc>
                <a:spcPts val="1663"/>
              </a:lnSpc>
            </a:pPr>
            <a:endParaRPr lang="en-US" sz="1188" dirty="0">
              <a:solidFill>
                <a:schemeClr val="accent1">
                  <a:lumMod val="75000"/>
                </a:schemeClr>
              </a:solidFill>
              <a:latin typeface="Tex Gyre Termes"/>
              <a:ea typeface="Tex Gyre Termes"/>
              <a:cs typeface="Tex Gyre Termes"/>
              <a:sym typeface="Tex Gyre Termes"/>
            </a:endParaRPr>
          </a:p>
        </p:txBody>
      </p:sp>
      <p:sp>
        <p:nvSpPr>
          <p:cNvPr id="19" name="TextBox 19"/>
          <p:cNvSpPr txBox="1"/>
          <p:nvPr/>
        </p:nvSpPr>
        <p:spPr>
          <a:xfrm rot="-109231">
            <a:off x="1652910" y="355077"/>
            <a:ext cx="2070280" cy="1833835"/>
          </a:xfrm>
          <a:prstGeom prst="rect">
            <a:avLst/>
          </a:prstGeom>
        </p:spPr>
        <p:txBody>
          <a:bodyPr wrap="square" lIns="0" tIns="0" rIns="0" bIns="0" rtlCol="0" anchor="t">
            <a:spAutoFit/>
          </a:bodyPr>
          <a:lstStyle/>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onion </a:t>
            </a:r>
          </a:p>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clove of garlic </a:t>
            </a:r>
          </a:p>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chicken breast </a:t>
            </a:r>
          </a:p>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green pepper </a:t>
            </a:r>
          </a:p>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2 x 15ml Thai green curry paste </a:t>
            </a:r>
            <a:r>
              <a:rPr lang="en-US" sz="9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(will be provided by the school)</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endPar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64592" lvl="1" indent="-82296" algn="l">
              <a:lnSpc>
                <a:spcPts val="1100"/>
              </a:lnSpc>
              <a:buFont typeface="Arial"/>
              <a:buChar char="•"/>
            </a:pPr>
            <a:r>
              <a:rPr lang="en-US" sz="1000"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200ml coconut milk</a:t>
            </a:r>
            <a:r>
              <a:rPr lang="en-US" sz="10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 </a:t>
            </a:r>
            <a:r>
              <a:rPr lang="en-US" sz="9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(reduced fat; will be provided by the school)</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ctr">
              <a:lnSpc>
                <a:spcPts val="1100"/>
              </a:lnSpc>
            </a:pPr>
            <a:endParaRPr lang="en-US" sz="1000" b="1" i="1" u="sng"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endParaRPr>
          </a:p>
          <a:p>
            <a:pPr algn="ctr">
              <a:lnSpc>
                <a:spcPts val="1100"/>
              </a:lnSpc>
            </a:pPr>
            <a:r>
              <a:rPr lang="en-US" sz="1000" b="1" i="1" u="sng" dirty="0">
                <a:solidFill>
                  <a:schemeClr val="accent1">
                    <a:lumMod val="75000"/>
                  </a:schemeClr>
                </a:solidFill>
                <a:latin typeface="Arial" panose="020B0604020202020204" pitchFamily="34" charset="0"/>
                <a:ea typeface="Tex Gyre Termes Bold Italics"/>
                <a:cs typeface="Arial" panose="020B0604020202020204" pitchFamily="34" charset="0"/>
                <a:sym typeface="Tex Gyre Termes Bold Italics"/>
              </a:rPr>
              <a:t>Please bring in a suitable container with a lid.</a:t>
            </a:r>
            <a:r>
              <a:rPr lang="en-US" sz="1000" b="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 </a:t>
            </a:r>
          </a:p>
          <a:p>
            <a:pPr algn="l">
              <a:lnSpc>
                <a:spcPts val="1067"/>
              </a:lnSpc>
            </a:pPr>
            <a:endParaRPr lang="en-US" sz="1000" b="1" u="sng" dirty="0">
              <a:solidFill>
                <a:srgbClr val="7D4620"/>
              </a:solidFill>
              <a:latin typeface="Arial" panose="020B0604020202020204" pitchFamily="34" charset="0"/>
              <a:ea typeface="Tex Gyre Termes Bold"/>
              <a:cs typeface="Arial" panose="020B0604020202020204" pitchFamily="34" charset="0"/>
              <a:sym typeface="Tex Gyre Termes Bold"/>
            </a:endParaRPr>
          </a:p>
          <a:p>
            <a:pPr algn="l">
              <a:lnSpc>
                <a:spcPts val="1067"/>
              </a:lnSpc>
            </a:pPr>
            <a:endParaRPr lang="en-US" sz="1000" b="1" u="sng" dirty="0">
              <a:solidFill>
                <a:srgbClr val="7D4620"/>
              </a:solidFill>
              <a:latin typeface="Arial" panose="020B0604020202020204" pitchFamily="34" charset="0"/>
              <a:ea typeface="Tex Gyre Termes Bold"/>
              <a:cs typeface="Arial" panose="020B0604020202020204" pitchFamily="34" charset="0"/>
              <a:sym typeface="Tex Gyre Termes Bold"/>
            </a:endParaRPr>
          </a:p>
        </p:txBody>
      </p:sp>
      <p:sp>
        <p:nvSpPr>
          <p:cNvPr id="21" name="TextBox 21"/>
          <p:cNvSpPr txBox="1"/>
          <p:nvPr/>
        </p:nvSpPr>
        <p:spPr>
          <a:xfrm rot="-136763">
            <a:off x="202389" y="1493131"/>
            <a:ext cx="1301389" cy="121636"/>
          </a:xfrm>
          <a:prstGeom prst="rect">
            <a:avLst/>
          </a:prstGeom>
        </p:spPr>
        <p:txBody>
          <a:bodyPr lIns="0" tIns="0" rIns="0" bIns="0" rtlCol="0" anchor="t">
            <a:spAutoFit/>
          </a:bodyPr>
          <a:lstStyle/>
          <a:p>
            <a:pPr marL="0" lvl="0" indent="0" algn="l">
              <a:lnSpc>
                <a:spcPts val="949"/>
              </a:lnSpc>
            </a:pPr>
            <a:r>
              <a:rPr lang="en-US" sz="1200" b="1" dirty="0">
                <a:solidFill>
                  <a:schemeClr val="tx2"/>
                </a:solidFill>
                <a:latin typeface="Arial" panose="020B0604020202020204" pitchFamily="34" charset="0"/>
                <a:ea typeface="Tex Gyre Termes Bold"/>
                <a:cs typeface="Arial" panose="020B0604020202020204" pitchFamily="34" charset="0"/>
                <a:sym typeface="Tex Gyre Termes Bold"/>
              </a:rPr>
              <a:t>Thai Green Curry</a:t>
            </a:r>
          </a:p>
        </p:txBody>
      </p:sp>
      <p:sp>
        <p:nvSpPr>
          <p:cNvPr id="22" name="TextBox 21">
            <a:extLst>
              <a:ext uri="{FF2B5EF4-FFF2-40B4-BE49-F238E27FC236}">
                <a16:creationId xmlns:a16="http://schemas.microsoft.com/office/drawing/2014/main" id="{3687A4DB-6096-8BE4-BB53-D44A98877348}"/>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3" name="TextBox 15">
            <a:extLst>
              <a:ext uri="{FF2B5EF4-FFF2-40B4-BE49-F238E27FC236}">
                <a16:creationId xmlns:a16="http://schemas.microsoft.com/office/drawing/2014/main" id="{1B89E866-01A7-941E-A26B-E1B71ADEDB77}"/>
              </a:ext>
            </a:extLst>
          </p:cNvPr>
          <p:cNvSpPr txBox="1"/>
          <p:nvPr/>
        </p:nvSpPr>
        <p:spPr>
          <a:xfrm rot="-107579">
            <a:off x="200565" y="2331894"/>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4" name="TextBox 19">
            <a:extLst>
              <a:ext uri="{FF2B5EF4-FFF2-40B4-BE49-F238E27FC236}">
                <a16:creationId xmlns:a16="http://schemas.microsoft.com/office/drawing/2014/main" id="{A7253E34-4FAE-6A72-D745-2ABCC43C5683}"/>
              </a:ext>
            </a:extLst>
          </p:cNvPr>
          <p:cNvSpPr txBox="1"/>
          <p:nvPr/>
        </p:nvSpPr>
        <p:spPr>
          <a:xfrm rot="-95472">
            <a:off x="2160944" y="84622"/>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6E3"/>
        </a:solidFill>
        <a:effectLst/>
      </p:bgPr>
    </p:bg>
    <p:spTree>
      <p:nvGrpSpPr>
        <p:cNvPr id="1" name=""/>
        <p:cNvGrpSpPr/>
        <p:nvPr/>
      </p:nvGrpSpPr>
      <p:grpSpPr>
        <a:xfrm>
          <a:off x="0" y="0"/>
          <a:ext cx="0" cy="0"/>
          <a:chOff x="0" y="0"/>
          <a:chExt cx="0" cy="0"/>
        </a:xfrm>
      </p:grpSpPr>
      <p:sp>
        <p:nvSpPr>
          <p:cNvPr id="3" name="Freeform 3"/>
          <p:cNvSpPr/>
          <p:nvPr/>
        </p:nvSpPr>
        <p:spPr>
          <a:xfrm rot="-125529">
            <a:off x="123720" y="2041645"/>
            <a:ext cx="3619656" cy="3355143"/>
          </a:xfrm>
          <a:custGeom>
            <a:avLst/>
            <a:gdLst/>
            <a:ahLst/>
            <a:cxnLst/>
            <a:rect l="l" t="t" r="r" b="b"/>
            <a:pathLst>
              <a:path w="3619656" h="3355143">
                <a:moveTo>
                  <a:pt x="0" y="0"/>
                </a:moveTo>
                <a:lnTo>
                  <a:pt x="3619657" y="0"/>
                </a:lnTo>
                <a:lnTo>
                  <a:pt x="3619657" y="3355143"/>
                </a:lnTo>
                <a:lnTo>
                  <a:pt x="0" y="3355143"/>
                </a:lnTo>
                <a:lnTo>
                  <a:pt x="0" y="0"/>
                </a:lnTo>
                <a:close/>
              </a:path>
            </a:pathLst>
          </a:custGeom>
          <a:blipFill>
            <a:blip r:embed="rId2"/>
            <a:stretch>
              <a:fillRect l="-10664" r="-12106"/>
            </a:stretch>
          </a:blipFill>
        </p:spPr>
        <p:txBody>
          <a:bodyPr/>
          <a:lstStyle/>
          <a:p>
            <a:endParaRPr lang="en-GB"/>
          </a:p>
        </p:txBody>
      </p:sp>
      <p:sp>
        <p:nvSpPr>
          <p:cNvPr id="4" name="Freeform 4"/>
          <p:cNvSpPr/>
          <p:nvPr/>
        </p:nvSpPr>
        <p:spPr>
          <a:xfrm rot="-138026">
            <a:off x="1397187" y="45405"/>
            <a:ext cx="2304785" cy="2112640"/>
          </a:xfrm>
          <a:custGeom>
            <a:avLst/>
            <a:gdLst/>
            <a:ahLst/>
            <a:cxnLst/>
            <a:rect l="l" t="t" r="r" b="b"/>
            <a:pathLst>
              <a:path w="2222278" h="1952289">
                <a:moveTo>
                  <a:pt x="0" y="0"/>
                </a:moveTo>
                <a:lnTo>
                  <a:pt x="2222278" y="0"/>
                </a:lnTo>
                <a:lnTo>
                  <a:pt x="2222278" y="1952289"/>
                </a:lnTo>
                <a:lnTo>
                  <a:pt x="0" y="1952289"/>
                </a:lnTo>
                <a:lnTo>
                  <a:pt x="0" y="0"/>
                </a:lnTo>
                <a:close/>
              </a:path>
            </a:pathLst>
          </a:custGeom>
          <a:blipFill>
            <a:blip r:embed="rId3"/>
            <a:stretch>
              <a:fillRect l="-4735" r="-4735"/>
            </a:stretch>
          </a:blipFill>
        </p:spPr>
        <p:txBody>
          <a:bodyPr/>
          <a:lstStyle/>
          <a:p>
            <a:endParaRPr lang="en-GB"/>
          </a:p>
        </p:txBody>
      </p:sp>
      <p:grpSp>
        <p:nvGrpSpPr>
          <p:cNvPr id="5" name="Group 5"/>
          <p:cNvGrpSpPr>
            <a:grpSpLocks noChangeAspect="1"/>
          </p:cNvGrpSpPr>
          <p:nvPr/>
        </p:nvGrpSpPr>
        <p:grpSpPr>
          <a:xfrm rot="-108920">
            <a:off x="118189" y="76886"/>
            <a:ext cx="1576891" cy="1831890"/>
            <a:chOff x="0" y="0"/>
            <a:chExt cx="5466080" cy="6350000"/>
          </a:xfrm>
        </p:grpSpPr>
        <p:sp>
          <p:nvSpPr>
            <p:cNvPr id="6" name="Freeform 6"/>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GB"/>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1910" r="-21910"/>
              </a:stretch>
            </a:blipFill>
          </p:spPr>
          <p:txBody>
            <a:bodyPr/>
            <a:lstStyle/>
            <a:p>
              <a:endParaRPr lang="en-GB"/>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a:p>
          </p:txBody>
        </p:sp>
      </p:grpSp>
      <p:sp>
        <p:nvSpPr>
          <p:cNvPr id="15" name="TextBox 15"/>
          <p:cNvSpPr txBox="1"/>
          <p:nvPr/>
        </p:nvSpPr>
        <p:spPr>
          <a:xfrm rot="-116352">
            <a:off x="157400" y="2552574"/>
            <a:ext cx="3381723" cy="2529410"/>
          </a:xfrm>
          <a:prstGeom prst="rect">
            <a:avLst/>
          </a:prstGeom>
        </p:spPr>
        <p:txBody>
          <a:bodyPr lIns="0" tIns="0" rIns="0" bIns="0" rtlCol="0" anchor="t">
            <a:spAutoFit/>
          </a:bodyPr>
          <a:lstStyle/>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Wash hands, tie hair back, put on an apron, tuck stools and bags under tables.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Cut chicken breasts into 3cm cubes – if using a marinade, place into a bowl with sauce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3. Chop pepper and onion into large chunks.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4. Slice the mushroom in half.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5. Taking colour into account, put chicken and vegetables onto a skewer. E.g., chicken, red pepper, onion, green pepper, chicken, mushroom, chicken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6. Place one skewer under the grill, and turn every 3-4 mins </a:t>
            </a:r>
          </a:p>
          <a:p>
            <a:pPr marL="278122" lvl="1" indent="-171450" algn="l">
              <a:lnSpc>
                <a:spcPts val="1383"/>
              </a:lnSpc>
              <a:buFont typeface="Wingdings" panose="05000000000000000000" pitchFamily="2" charset="2"/>
              <a:buChar char="q"/>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7. Cut open pita bread and take ingredients from the cooked skewer and place inside </a:t>
            </a:r>
          </a:p>
          <a:p>
            <a:pPr algn="l">
              <a:lnSpc>
                <a:spcPts val="1663"/>
              </a:lnSpc>
            </a:pPr>
            <a:endParaRPr lang="en-US" sz="988" dirty="0">
              <a:solidFill>
                <a:srgbClr val="7D4620"/>
              </a:solidFill>
              <a:latin typeface="Tex Gyre Termes"/>
              <a:ea typeface="Tex Gyre Termes"/>
              <a:cs typeface="Tex Gyre Termes"/>
              <a:sym typeface="Tex Gyre Termes"/>
            </a:endParaRPr>
          </a:p>
        </p:txBody>
      </p:sp>
      <p:sp>
        <p:nvSpPr>
          <p:cNvPr id="21" name="TextBox 21"/>
          <p:cNvSpPr txBox="1"/>
          <p:nvPr/>
        </p:nvSpPr>
        <p:spPr>
          <a:xfrm rot="-109231">
            <a:off x="1754779" y="439455"/>
            <a:ext cx="2032083" cy="1826013"/>
          </a:xfrm>
          <a:prstGeom prst="rect">
            <a:avLst/>
          </a:prstGeom>
        </p:spPr>
        <p:txBody>
          <a:bodyPr lIns="0" tIns="0" rIns="0" bIns="0" rtlCol="0" anchor="t">
            <a:spAutoFit/>
          </a:bodyPr>
          <a:lstStyle/>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medium chicken breasts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small green pepper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 medium onion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100g mushrooms (Optional) </a:t>
            </a: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tablespoons of marinade e.g. BBQ, tikka, spicy </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a:t>
            </a:r>
            <a:r>
              <a:rPr lang="en-US" sz="900" b="1" dirty="0">
                <a:solidFill>
                  <a:schemeClr val="accent1">
                    <a:lumMod val="75000"/>
                  </a:schemeClr>
                </a:solidFill>
                <a:latin typeface="Arial" panose="020B0604020202020204" pitchFamily="34" charset="0"/>
                <a:ea typeface="Tex Gyre Termes"/>
                <a:cs typeface="Arial" panose="020B0604020202020204" pitchFamily="34" charset="0"/>
                <a:sym typeface="Tex Gyre Termes Bold"/>
              </a:rPr>
              <a:t>s</a:t>
            </a:r>
            <a:r>
              <a:rPr lang="en-US" sz="9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chool will provide this)</a:t>
            </a:r>
            <a:r>
              <a:rPr lang="en-US" sz="9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endPar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marL="164592" lvl="1" indent="-82296" algn="l">
              <a:lnSpc>
                <a:spcPts val="1067"/>
              </a:lnSpc>
              <a:buFont typeface="Arial"/>
              <a:buChar char="•"/>
            </a:pPr>
            <a:r>
              <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2 pitta breads </a:t>
            </a:r>
          </a:p>
          <a:p>
            <a:pPr algn="l">
              <a:lnSpc>
                <a:spcPts val="1067"/>
              </a:lnSpc>
            </a:pPr>
            <a:endParaRPr lang="en-US" sz="1000" dirty="0">
              <a:solidFill>
                <a:schemeClr val="accent1">
                  <a:lumMod val="75000"/>
                </a:schemeClr>
              </a:solidFill>
              <a:latin typeface="Arial" panose="020B0604020202020204" pitchFamily="34" charset="0"/>
              <a:ea typeface="Tex Gyre Termes"/>
              <a:cs typeface="Arial" panose="020B0604020202020204" pitchFamily="34" charset="0"/>
              <a:sym typeface="Tex Gyre Termes"/>
            </a:endParaRPr>
          </a:p>
          <a:p>
            <a:pPr algn="ctr">
              <a:lnSpc>
                <a:spcPts val="1067"/>
              </a:lnSpc>
            </a:pPr>
            <a:r>
              <a:rPr lang="en-US" sz="1000" b="1" i="1" u="sng"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Please bring a suitable container with lid</a:t>
            </a:r>
            <a:r>
              <a:rPr lang="en-US" sz="1000" i="1" dirty="0">
                <a:solidFill>
                  <a:schemeClr val="accent1">
                    <a:lumMod val="75000"/>
                  </a:schemeClr>
                </a:solidFill>
                <a:latin typeface="Arial" panose="020B0604020202020204" pitchFamily="34" charset="0"/>
                <a:ea typeface="Tex Gyre Termes"/>
                <a:cs typeface="Arial" panose="020B0604020202020204" pitchFamily="34" charset="0"/>
                <a:sym typeface="Tex Gyre Termes"/>
              </a:rPr>
              <a:t> </a:t>
            </a:r>
          </a:p>
          <a:p>
            <a:pPr algn="ctr">
              <a:lnSpc>
                <a:spcPts val="1067"/>
              </a:lnSpc>
            </a:pPr>
            <a:endParaRPr lang="en-US" sz="762" b="1" u="sng" dirty="0">
              <a:solidFill>
                <a:srgbClr val="7D4620"/>
              </a:solidFill>
              <a:latin typeface="Tex Gyre Termes Bold"/>
              <a:ea typeface="Tex Gyre Termes Bold"/>
              <a:cs typeface="Tex Gyre Termes Bold"/>
              <a:sym typeface="Tex Gyre Termes Bold"/>
            </a:endParaRPr>
          </a:p>
          <a:p>
            <a:pPr algn="l">
              <a:lnSpc>
                <a:spcPts val="1067"/>
              </a:lnSpc>
            </a:pPr>
            <a:endParaRPr lang="en-US" sz="762" b="1" u="sng" dirty="0">
              <a:solidFill>
                <a:srgbClr val="7D4620"/>
              </a:solidFill>
              <a:latin typeface="Tex Gyre Termes Bold"/>
              <a:ea typeface="Tex Gyre Termes Bold"/>
              <a:cs typeface="Tex Gyre Termes Bold"/>
              <a:sym typeface="Tex Gyre Termes Bold"/>
            </a:endParaRPr>
          </a:p>
        </p:txBody>
      </p:sp>
      <p:sp>
        <p:nvSpPr>
          <p:cNvPr id="23" name="TextBox 23"/>
          <p:cNvSpPr txBox="1"/>
          <p:nvPr/>
        </p:nvSpPr>
        <p:spPr>
          <a:xfrm rot="-136763">
            <a:off x="120531" y="1604048"/>
            <a:ext cx="1647962" cy="282129"/>
          </a:xfrm>
          <a:prstGeom prst="rect">
            <a:avLst/>
          </a:prstGeom>
        </p:spPr>
        <p:txBody>
          <a:bodyPr lIns="0" tIns="0" rIns="0" bIns="0" rtlCol="0" anchor="t">
            <a:spAutoFit/>
          </a:bodyPr>
          <a:lstStyle/>
          <a:p>
            <a:pPr marL="0" lvl="0" indent="0" algn="ctr">
              <a:lnSpc>
                <a:spcPts val="1100"/>
              </a:lnSpc>
            </a:pPr>
            <a:r>
              <a:rPr lang="en-US" sz="1200" b="1" dirty="0">
                <a:solidFill>
                  <a:schemeClr val="accent1">
                    <a:lumMod val="75000"/>
                  </a:schemeClr>
                </a:solidFill>
                <a:latin typeface="Arial" panose="020B0604020202020204" pitchFamily="34" charset="0"/>
                <a:ea typeface="Tex Gyre Termes Bold"/>
                <a:cs typeface="Arial" panose="020B0604020202020204" pitchFamily="34" charset="0"/>
                <a:sym typeface="Tex Gyre Termes Bold"/>
              </a:rPr>
              <a:t>Chicken &amp; Vegetable Kebabs</a:t>
            </a:r>
          </a:p>
        </p:txBody>
      </p:sp>
      <p:sp>
        <p:nvSpPr>
          <p:cNvPr id="24" name="TextBox 23">
            <a:extLst>
              <a:ext uri="{FF2B5EF4-FFF2-40B4-BE49-F238E27FC236}">
                <a16:creationId xmlns:a16="http://schemas.microsoft.com/office/drawing/2014/main" id="{749CE17B-CEA0-3907-F0B2-D8EE7D82EDE9}"/>
              </a:ext>
            </a:extLst>
          </p:cNvPr>
          <p:cNvSpPr txBox="1"/>
          <p:nvPr/>
        </p:nvSpPr>
        <p:spPr>
          <a:xfrm>
            <a:off x="-19050" y="5018558"/>
            <a:ext cx="3790950" cy="276999"/>
          </a:xfrm>
          <a:prstGeom prst="rect">
            <a:avLst/>
          </a:prstGeom>
          <a:solidFill>
            <a:schemeClr val="bg1"/>
          </a:solid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Cooking Date: ______________________________</a:t>
            </a:r>
          </a:p>
        </p:txBody>
      </p:sp>
      <p:sp>
        <p:nvSpPr>
          <p:cNvPr id="25" name="TextBox 15">
            <a:extLst>
              <a:ext uri="{FF2B5EF4-FFF2-40B4-BE49-F238E27FC236}">
                <a16:creationId xmlns:a16="http://schemas.microsoft.com/office/drawing/2014/main" id="{1ADA6837-F9F1-804E-D153-6BA360E9249F}"/>
              </a:ext>
            </a:extLst>
          </p:cNvPr>
          <p:cNvSpPr txBox="1"/>
          <p:nvPr/>
        </p:nvSpPr>
        <p:spPr>
          <a:xfrm rot="-107579">
            <a:off x="287976" y="2301021"/>
            <a:ext cx="764648" cy="154209"/>
          </a:xfrm>
          <a:prstGeom prst="rect">
            <a:avLst/>
          </a:prstGeom>
        </p:spPr>
        <p:txBody>
          <a:bodyPr lIns="0" tIns="0" rIns="0" bIns="0" rtlCol="0" anchor="t">
            <a:spAutoFit/>
          </a:bodyPr>
          <a:lstStyle/>
          <a:p>
            <a:pPr marL="0" lvl="0" indent="0" algn="l">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Method</a:t>
            </a:r>
          </a:p>
        </p:txBody>
      </p:sp>
      <p:sp>
        <p:nvSpPr>
          <p:cNvPr id="26" name="TextBox 19">
            <a:extLst>
              <a:ext uri="{FF2B5EF4-FFF2-40B4-BE49-F238E27FC236}">
                <a16:creationId xmlns:a16="http://schemas.microsoft.com/office/drawing/2014/main" id="{C605EF3A-AE3D-1A9C-50A8-EDA6C86AD7FA}"/>
              </a:ext>
            </a:extLst>
          </p:cNvPr>
          <p:cNvSpPr txBox="1"/>
          <p:nvPr/>
        </p:nvSpPr>
        <p:spPr>
          <a:xfrm rot="-95472">
            <a:off x="2188353" y="190752"/>
            <a:ext cx="915293" cy="159274"/>
          </a:xfrm>
          <a:prstGeom prst="rect">
            <a:avLst/>
          </a:prstGeom>
        </p:spPr>
        <p:txBody>
          <a:bodyPr lIns="0" tIns="0" rIns="0" bIns="0" rtlCol="0" anchor="t">
            <a:spAutoFit/>
          </a:bodyPr>
          <a:lstStyle/>
          <a:p>
            <a:pPr lvl="0">
              <a:lnSpc>
                <a:spcPts val="1334"/>
              </a:lnSpc>
              <a:spcBef>
                <a:spcPct val="0"/>
              </a:spcBef>
            </a:pPr>
            <a:r>
              <a:rPr lang="en-US" sz="1000" b="1" u="sng" dirty="0">
                <a:solidFill>
                  <a:schemeClr val="tx2"/>
                </a:solidFill>
                <a:latin typeface="Arial" panose="020B0604020202020204" pitchFamily="34" charset="0"/>
                <a:ea typeface="Tex Gyre Termes Bold"/>
                <a:cs typeface="Arial" panose="020B0604020202020204" pitchFamily="34" charset="0"/>
                <a:sym typeface="Tex Gyre Termes Bold"/>
              </a:rPr>
              <a:t>Ingredients</a:t>
            </a:r>
            <a:endParaRPr lang="en-US" sz="1000" b="1" u="sng" dirty="0">
              <a:solidFill>
                <a:schemeClr val="tx2"/>
              </a:solidFill>
              <a:latin typeface="Tex Gyre Termes Bold"/>
              <a:ea typeface="Tex Gyre Termes Bold"/>
              <a:cs typeface="Tex Gyre Termes Bold"/>
              <a:sym typeface="Tex Gyre Terme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2183</Words>
  <Application>Microsoft Office PowerPoint</Application>
  <PresentationFormat>Custom</PresentationFormat>
  <Paragraphs>232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Tex Gyre Termes</vt:lpstr>
      <vt:lpstr>Tex Gyre Termes Bold</vt: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Ingredients/method</dc:title>
  <dc:creator>Victoria Wright</dc:creator>
  <cp:lastModifiedBy>Victoria Wright</cp:lastModifiedBy>
  <cp:revision>3</cp:revision>
  <dcterms:created xsi:type="dcterms:W3CDTF">2006-08-16T00:00:00Z</dcterms:created>
  <dcterms:modified xsi:type="dcterms:W3CDTF">2026-02-04T18:37:11Z</dcterms:modified>
  <dc:identifier>DAGXM2eGHqs</dc:identifier>
</cp:coreProperties>
</file>