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3771900" cy="5321300"/>
  <p:notesSz cx="6858000" cy="9144000"/>
  <p:embeddedFontLst>
    <p:embeddedFont>
      <p:font typeface="Tex Gyre Termes" panose="020B0604020202020204" charset="0"/>
      <p:regular r:id="rId15"/>
    </p:embeddedFont>
    <p:embeddedFont>
      <p:font typeface="Tex Gyre Termes 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C1E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D4216-7815-9CC1-0459-EB1305A7397C}" v="12" dt="2026-02-04T09:54:43.773"/>
    <p1510:client id="{B448F45E-D07F-483C-B6B0-24697CFE5A2F}" v="24" dt="2026-02-04T11:52:35.484"/>
    <p1510:client id="{CC371A5A-FE2F-4421-80CD-543B511EBD63}" v="51" dt="2026-02-04T18:12:21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0" d="100"/>
          <a:sy n="100" d="100"/>
        </p:scale>
        <p:origin x="192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right" userId="6369066f-3ed1-4240-bbcd-d80403f5de2b" providerId="ADAL" clId="{9B477BC2-6D97-464D-9DF6-6965744FBE1C}"/>
    <pc:docChg chg="undo custSel modSld modMainMaster">
      <pc:chgData name="Victoria Wright" userId="6369066f-3ed1-4240-bbcd-d80403f5de2b" providerId="ADAL" clId="{9B477BC2-6D97-464D-9DF6-6965744FBE1C}" dt="2026-02-04T18:12:21.490" v="125"/>
      <pc:docMkLst>
        <pc:docMk/>
      </pc:docMkLst>
      <pc:sldChg chg="delSp modSp mod setBg">
        <pc:chgData name="Victoria Wright" userId="6369066f-3ed1-4240-bbcd-d80403f5de2b" providerId="ADAL" clId="{9B477BC2-6D97-464D-9DF6-6965744FBE1C}" dt="2026-02-04T18:09:50.373" v="78"/>
        <pc:sldMkLst>
          <pc:docMk/>
          <pc:sldMk cId="0" sldId="256"/>
        </pc:sldMkLst>
        <pc:spChg chg="del">
          <ac:chgData name="Victoria Wright" userId="6369066f-3ed1-4240-bbcd-d80403f5de2b" providerId="ADAL" clId="{9B477BC2-6D97-464D-9DF6-6965744FBE1C}" dt="2026-02-04T18:09:38.405" v="76" actId="478"/>
          <ac:spMkLst>
            <pc:docMk/>
            <pc:sldMk cId="0" sldId="256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6:11.893" v="58" actId="404"/>
          <ac:spMkLst>
            <pc:docMk/>
            <pc:sldMk cId="0" sldId="256"/>
            <ac:spMk id="15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09:50.373" v="78"/>
        <pc:sldMkLst>
          <pc:docMk/>
          <pc:sldMk cId="0" sldId="257"/>
        </pc:sldMkLst>
        <pc:spChg chg="del">
          <ac:chgData name="Victoria Wright" userId="6369066f-3ed1-4240-bbcd-d80403f5de2b" providerId="ADAL" clId="{9B477BC2-6D97-464D-9DF6-6965744FBE1C}" dt="2026-02-04T18:09:42.765" v="77" actId="478"/>
          <ac:spMkLst>
            <pc:docMk/>
            <pc:sldMk cId="0" sldId="257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5:59.253" v="56" actId="404"/>
          <ac:spMkLst>
            <pc:docMk/>
            <pc:sldMk cId="0" sldId="257"/>
            <ac:spMk id="21" creationId="{00000000-0000-0000-0000-000000000000}"/>
          </ac:spMkLst>
        </pc:spChg>
      </pc:sldChg>
      <pc:sldChg chg="modSp mod setBg">
        <pc:chgData name="Victoria Wright" userId="6369066f-3ed1-4240-bbcd-d80403f5de2b" providerId="ADAL" clId="{9B477BC2-6D97-464D-9DF6-6965744FBE1C}" dt="2026-02-04T18:09:50.373" v="78"/>
        <pc:sldMkLst>
          <pc:docMk/>
          <pc:sldMk cId="0" sldId="258"/>
        </pc:sldMkLst>
        <pc:spChg chg="mod">
          <ac:chgData name="Victoria Wright" userId="6369066f-3ed1-4240-bbcd-d80403f5de2b" providerId="ADAL" clId="{9B477BC2-6D97-464D-9DF6-6965744FBE1C}" dt="2026-02-04T17:56:25.448" v="60" actId="404"/>
          <ac:spMkLst>
            <pc:docMk/>
            <pc:sldMk cId="0" sldId="258"/>
            <ac:spMk id="10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10:00.368" v="80" actId="478"/>
        <pc:sldMkLst>
          <pc:docMk/>
          <pc:sldMk cId="0" sldId="259"/>
        </pc:sldMkLst>
        <pc:spChg chg="del">
          <ac:chgData name="Victoria Wright" userId="6369066f-3ed1-4240-bbcd-d80403f5de2b" providerId="ADAL" clId="{9B477BC2-6D97-464D-9DF6-6965744FBE1C}" dt="2026-02-04T18:10:00.368" v="80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5:13.359" v="55" actId="207"/>
          <ac:spMkLst>
            <pc:docMk/>
            <pc:sldMk cId="0" sldId="259"/>
            <ac:spMk id="20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09:55.503" v="79" actId="478"/>
        <pc:sldMkLst>
          <pc:docMk/>
          <pc:sldMk cId="0" sldId="260"/>
        </pc:sldMkLst>
        <pc:spChg chg="del">
          <ac:chgData name="Victoria Wright" userId="6369066f-3ed1-4240-bbcd-d80403f5de2b" providerId="ADAL" clId="{9B477BC2-6D97-464D-9DF6-6965744FBE1C}" dt="2026-02-04T18:09:55.503" v="79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8:13.064" v="64" actId="404"/>
          <ac:spMkLst>
            <pc:docMk/>
            <pc:sldMk cId="0" sldId="260"/>
            <ac:spMk id="13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10:31.770" v="81" actId="478"/>
        <pc:sldMkLst>
          <pc:docMk/>
          <pc:sldMk cId="0" sldId="261"/>
        </pc:sldMkLst>
        <pc:spChg chg="del">
          <ac:chgData name="Victoria Wright" userId="6369066f-3ed1-4240-bbcd-d80403f5de2b" providerId="ADAL" clId="{9B477BC2-6D97-464D-9DF6-6965744FBE1C}" dt="2026-02-04T18:10:31.770" v="81" actId="478"/>
          <ac:spMkLst>
            <pc:docMk/>
            <pc:sldMk cId="0" sldId="261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8:31.372" v="66" actId="1076"/>
          <ac:spMkLst>
            <pc:docMk/>
            <pc:sldMk cId="0" sldId="261"/>
            <ac:spMk id="4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8:28.756" v="65" actId="14100"/>
          <ac:spMkLst>
            <pc:docMk/>
            <pc:sldMk cId="0" sldId="261"/>
            <ac:spMk id="17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10:36.031" v="82" actId="478"/>
        <pc:sldMkLst>
          <pc:docMk/>
          <pc:sldMk cId="0" sldId="262"/>
        </pc:sldMkLst>
        <pc:spChg chg="del">
          <ac:chgData name="Victoria Wright" userId="6369066f-3ed1-4240-bbcd-d80403f5de2b" providerId="ADAL" clId="{9B477BC2-6D97-464D-9DF6-6965744FBE1C}" dt="2026-02-04T18:10:36.031" v="82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8:44.496" v="67" actId="404"/>
          <ac:spMkLst>
            <pc:docMk/>
            <pc:sldMk cId="0" sldId="262"/>
            <ac:spMk id="17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10:45.489" v="83" actId="478"/>
        <pc:sldMkLst>
          <pc:docMk/>
          <pc:sldMk cId="0" sldId="263"/>
        </pc:sldMkLst>
        <pc:spChg chg="del">
          <ac:chgData name="Victoria Wright" userId="6369066f-3ed1-4240-bbcd-d80403f5de2b" providerId="ADAL" clId="{9B477BC2-6D97-464D-9DF6-6965744FBE1C}" dt="2026-02-04T18:10:45.489" v="83" actId="478"/>
          <ac:spMkLst>
            <pc:docMk/>
            <pc:sldMk cId="0" sldId="263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2:51.813" v="37" actId="113"/>
          <ac:spMkLst>
            <pc:docMk/>
            <pc:sldMk cId="0" sldId="263"/>
            <ac:spMk id="19" creationId="{00000000-0000-0000-0000-000000000000}"/>
          </ac:spMkLst>
        </pc:spChg>
      </pc:sldChg>
      <pc:sldChg chg="modSp mod setBg">
        <pc:chgData name="Victoria Wright" userId="6369066f-3ed1-4240-bbcd-d80403f5de2b" providerId="ADAL" clId="{9B477BC2-6D97-464D-9DF6-6965744FBE1C}" dt="2026-02-04T18:09:50.373" v="78"/>
        <pc:sldMkLst>
          <pc:docMk/>
          <pc:sldMk cId="0" sldId="264"/>
        </pc:sldMkLst>
        <pc:spChg chg="mod">
          <ac:chgData name="Victoria Wright" userId="6369066f-3ed1-4240-bbcd-d80403f5de2b" providerId="ADAL" clId="{9B477BC2-6D97-464D-9DF6-6965744FBE1C}" dt="2026-02-04T17:59:04.777" v="70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9:00.503" v="69" actId="404"/>
          <ac:spMkLst>
            <pc:docMk/>
            <pc:sldMk cId="0" sldId="264"/>
            <ac:spMk id="2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9:14.108" v="72" actId="14100"/>
          <ac:spMkLst>
            <pc:docMk/>
            <pc:sldMk cId="0" sldId="264"/>
            <ac:spMk id="25" creationId="{00000000-0000-0000-0000-000000000000}"/>
          </ac:spMkLst>
        </pc:spChg>
      </pc:sldChg>
      <pc:sldChg chg="delSp mod setBg">
        <pc:chgData name="Victoria Wright" userId="6369066f-3ed1-4240-bbcd-d80403f5de2b" providerId="ADAL" clId="{9B477BC2-6D97-464D-9DF6-6965744FBE1C}" dt="2026-02-04T18:10:49.479" v="84" actId="478"/>
        <pc:sldMkLst>
          <pc:docMk/>
          <pc:sldMk cId="0" sldId="265"/>
        </pc:sldMkLst>
        <pc:spChg chg="del">
          <ac:chgData name="Victoria Wright" userId="6369066f-3ed1-4240-bbcd-d80403f5de2b" providerId="ADAL" clId="{9B477BC2-6D97-464D-9DF6-6965744FBE1C}" dt="2026-02-04T18:10:49.479" v="84" actId="478"/>
          <ac:spMkLst>
            <pc:docMk/>
            <pc:sldMk cId="0" sldId="265"/>
            <ac:spMk id="2" creationId="{00000000-0000-0000-0000-000000000000}"/>
          </ac:spMkLst>
        </pc:spChg>
      </pc:sldChg>
      <pc:sldChg chg="modSp mod setBg">
        <pc:chgData name="Victoria Wright" userId="6369066f-3ed1-4240-bbcd-d80403f5de2b" providerId="ADAL" clId="{9B477BC2-6D97-464D-9DF6-6965744FBE1C}" dt="2026-02-04T18:09:50.373" v="78"/>
        <pc:sldMkLst>
          <pc:docMk/>
          <pc:sldMk cId="0" sldId="266"/>
        </pc:sldMkLst>
        <pc:spChg chg="mod">
          <ac:chgData name="Victoria Wright" userId="6369066f-3ed1-4240-bbcd-d80403f5de2b" providerId="ADAL" clId="{9B477BC2-6D97-464D-9DF6-6965744FBE1C}" dt="2026-02-04T17:59:24.924" v="73" actId="20577"/>
          <ac:spMkLst>
            <pc:docMk/>
            <pc:sldMk cId="0" sldId="266"/>
            <ac:spMk id="12" creationId="{00000000-0000-0000-0000-000000000000}"/>
          </ac:spMkLst>
        </pc:spChg>
      </pc:sldChg>
      <pc:sldChg chg="delSp modSp mod setBg">
        <pc:chgData name="Victoria Wright" userId="6369066f-3ed1-4240-bbcd-d80403f5de2b" providerId="ADAL" clId="{9B477BC2-6D97-464D-9DF6-6965744FBE1C}" dt="2026-02-04T18:10:53.741" v="85" actId="478"/>
        <pc:sldMkLst>
          <pc:docMk/>
          <pc:sldMk cId="0" sldId="267"/>
        </pc:sldMkLst>
        <pc:spChg chg="del">
          <ac:chgData name="Victoria Wright" userId="6369066f-3ed1-4240-bbcd-d80403f5de2b" providerId="ADAL" clId="{9B477BC2-6D97-464D-9DF6-6965744FBE1C}" dt="2026-02-04T18:10:53.741" v="85" actId="478"/>
          <ac:spMkLst>
            <pc:docMk/>
            <pc:sldMk cId="0" sldId="267"/>
            <ac:spMk id="2" creationId="{00000000-0000-0000-0000-000000000000}"/>
          </ac:spMkLst>
        </pc:spChg>
        <pc:spChg chg="mod">
          <ac:chgData name="Victoria Wright" userId="6369066f-3ed1-4240-bbcd-d80403f5de2b" providerId="ADAL" clId="{9B477BC2-6D97-464D-9DF6-6965744FBE1C}" dt="2026-02-04T17:59:37.411" v="74"/>
          <ac:spMkLst>
            <pc:docMk/>
            <pc:sldMk cId="0" sldId="267"/>
            <ac:spMk id="12" creationId="{00000000-0000-0000-0000-000000000000}"/>
          </ac:spMkLst>
        </pc:spChg>
      </pc:sldChg>
      <pc:sldChg chg="modSp setBg">
        <pc:chgData name="Victoria Wright" userId="6369066f-3ed1-4240-bbcd-d80403f5de2b" providerId="ADAL" clId="{9B477BC2-6D97-464D-9DF6-6965744FBE1C}" dt="2026-02-04T18:12:21.490" v="125"/>
        <pc:sldMkLst>
          <pc:docMk/>
          <pc:sldMk cId="0" sldId="268"/>
        </pc:sldMkLst>
        <pc:spChg chg="mod">
          <ac:chgData name="Victoria Wright" userId="6369066f-3ed1-4240-bbcd-d80403f5de2b" providerId="ADAL" clId="{9B477BC2-6D97-464D-9DF6-6965744FBE1C}" dt="2026-02-04T17:59:42.898" v="75"/>
          <ac:spMkLst>
            <pc:docMk/>
            <pc:sldMk cId="0" sldId="268"/>
            <ac:spMk id="12" creationId="{00000000-0000-0000-0000-000000000000}"/>
          </ac:spMkLst>
        </pc:spChg>
      </pc:sldChg>
      <pc:sldMasterChg chg="setBg modSldLayout">
        <pc:chgData name="Victoria Wright" userId="6369066f-3ed1-4240-bbcd-d80403f5de2b" providerId="ADAL" clId="{9B477BC2-6D97-464D-9DF6-6965744FBE1C}" dt="2026-02-04T18:12:21.490" v="125"/>
        <pc:sldMasterMkLst>
          <pc:docMk/>
          <pc:sldMasterMk cId="0" sldId="2147483648"/>
        </pc:sldMasterMkLst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Victoria Wright" userId="6369066f-3ed1-4240-bbcd-d80403f5de2b" providerId="ADAL" clId="{9B477BC2-6D97-464D-9DF6-6965744FBE1C}" dt="2026-02-04T18:12:21.490" v="125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D7B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213921">
            <a:off x="209829" y="2424221"/>
            <a:ext cx="3352243" cy="2530943"/>
          </a:xfrm>
          <a:custGeom>
            <a:avLst/>
            <a:gdLst/>
            <a:ahLst/>
            <a:cxnLst/>
            <a:rect l="l" t="t" r="r" b="b"/>
            <a:pathLst>
              <a:path w="3352243" h="2530943">
                <a:moveTo>
                  <a:pt x="0" y="0"/>
                </a:moveTo>
                <a:lnTo>
                  <a:pt x="3352242" y="0"/>
                </a:lnTo>
                <a:lnTo>
                  <a:pt x="3352242" y="2530943"/>
                </a:lnTo>
                <a:lnTo>
                  <a:pt x="0" y="25309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 rot="-138026">
            <a:off x="782520" y="46652"/>
            <a:ext cx="2923970" cy="2340003"/>
          </a:xfrm>
          <a:custGeom>
            <a:avLst/>
            <a:gdLst/>
            <a:ahLst/>
            <a:cxnLst/>
            <a:rect l="l" t="t" r="r" b="b"/>
            <a:pathLst>
              <a:path w="2834551" h="2274727">
                <a:moveTo>
                  <a:pt x="0" y="0"/>
                </a:moveTo>
                <a:lnTo>
                  <a:pt x="2834551" y="0"/>
                </a:lnTo>
                <a:lnTo>
                  <a:pt x="2834551" y="2274728"/>
                </a:lnTo>
                <a:lnTo>
                  <a:pt x="0" y="2274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-139589" y="242347"/>
            <a:ext cx="1366397" cy="1587356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7271" r="-7271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 rot="-95472">
            <a:off x="2023946" y="258424"/>
            <a:ext cx="915293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5" name="TextBox 15"/>
          <p:cNvSpPr txBox="1"/>
          <p:nvPr/>
        </p:nvSpPr>
        <p:spPr>
          <a:xfrm rot="21490769">
            <a:off x="1287618" y="529074"/>
            <a:ext cx="2387948" cy="1551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150ml milk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x small pot of fruit yogurt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banana </a:t>
            </a:r>
          </a:p>
          <a:p>
            <a:pPr algn="ctr">
              <a:lnSpc>
                <a:spcPts val="1067"/>
              </a:lnSpc>
            </a:pP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  Choose 2 items or anything suitable from the list below:</a:t>
            </a:r>
          </a:p>
          <a:p>
            <a:pPr marL="82296" lvl="1">
              <a:lnSpc>
                <a:spcPts val="1067"/>
              </a:lnSpc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 large strawberries/a handful of blueberries/ a handful of grapes or one pear/kiwi (this could be frozen or canned)</a:t>
            </a:r>
          </a:p>
          <a:p>
            <a:pPr algn="ctr">
              <a:lnSpc>
                <a:spcPts val="1067"/>
              </a:lnSpc>
            </a:pPr>
            <a:r>
              <a:rPr lang="en-US" sz="9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Please bring in a </a:t>
            </a:r>
            <a:r>
              <a:rPr lang="en-US" sz="900" b="1" u="sng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suitable</a:t>
            </a:r>
            <a:r>
              <a:rPr lang="en-US" sz="9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 container or drinks bottle with a tight-fitting lid. </a:t>
            </a:r>
          </a:p>
        </p:txBody>
      </p:sp>
      <p:sp>
        <p:nvSpPr>
          <p:cNvPr id="16" name="TextBox 16"/>
          <p:cNvSpPr txBox="1"/>
          <p:nvPr/>
        </p:nvSpPr>
        <p:spPr>
          <a:xfrm rot="-107579">
            <a:off x="367633" y="2586231"/>
            <a:ext cx="764648" cy="15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7" name="TextBox 17"/>
          <p:cNvSpPr txBox="1"/>
          <p:nvPr/>
        </p:nvSpPr>
        <p:spPr>
          <a:xfrm rot="-116352">
            <a:off x="329773" y="2818194"/>
            <a:ext cx="3080973" cy="1612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Wash and chop up your fruit using a chopping board. </a:t>
            </a:r>
          </a:p>
          <a:p>
            <a:pPr marL="228600" indent="-228600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Add the chopped fruit to the blender </a:t>
            </a:r>
          </a:p>
          <a:p>
            <a:pPr marL="228600" indent="-228600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Pour into your container </a:t>
            </a:r>
          </a:p>
          <a:p>
            <a:pPr marL="228600" indent="-228600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Wash up all equipment in hot soapy water</a:t>
            </a:r>
          </a:p>
          <a:p>
            <a:pPr>
              <a:lnSpc>
                <a:spcPts val="1353"/>
              </a:lnSpc>
            </a:pPr>
            <a:endParaRPr lang="en-US" sz="1000" dirty="0">
              <a:solidFill>
                <a:schemeClr val="tx2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>
              <a:lnSpc>
                <a:spcPts val="1353"/>
              </a:lnSpc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algn="l">
              <a:lnSpc>
                <a:spcPts val="1353"/>
              </a:lnSpc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21" name="TextBox 21"/>
          <p:cNvSpPr txBox="1"/>
          <p:nvPr/>
        </p:nvSpPr>
        <p:spPr>
          <a:xfrm rot="-136763">
            <a:off x="1850" y="1594559"/>
            <a:ext cx="1437462" cy="121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Fruit Smoothie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3E49E-470B-CC07-7E36-9BA8BDDD0069}"/>
              </a:ext>
            </a:extLst>
          </p:cNvPr>
          <p:cNvSpPr txBox="1"/>
          <p:nvPr/>
        </p:nvSpPr>
        <p:spPr>
          <a:xfrm>
            <a:off x="-19050" y="5018558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53420" y="1910542"/>
            <a:ext cx="3777751" cy="3037617"/>
          </a:xfrm>
          <a:custGeom>
            <a:avLst/>
            <a:gdLst/>
            <a:ahLst/>
            <a:cxnLst/>
            <a:rect l="l" t="t" r="r" b="b"/>
            <a:pathLst>
              <a:path w="3777751" h="3037617">
                <a:moveTo>
                  <a:pt x="0" y="0"/>
                </a:moveTo>
                <a:lnTo>
                  <a:pt x="3777752" y="0"/>
                </a:lnTo>
                <a:lnTo>
                  <a:pt x="3777752" y="3037617"/>
                </a:lnTo>
                <a:lnTo>
                  <a:pt x="0" y="30376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18" t="-6628" r="-9173" b="-110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38026">
            <a:off x="1331673" y="74158"/>
            <a:ext cx="2417456" cy="1586747"/>
          </a:xfrm>
          <a:custGeom>
            <a:avLst/>
            <a:gdLst/>
            <a:ahLst/>
            <a:cxnLst/>
            <a:rect l="l" t="t" r="r" b="b"/>
            <a:pathLst>
              <a:path w="2417456" h="1586747">
                <a:moveTo>
                  <a:pt x="0" y="0"/>
                </a:moveTo>
                <a:lnTo>
                  <a:pt x="2417456" y="0"/>
                </a:lnTo>
                <a:lnTo>
                  <a:pt x="2417456" y="1586747"/>
                </a:lnTo>
                <a:lnTo>
                  <a:pt x="0" y="1586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26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74081" y="64201"/>
            <a:ext cx="1355114" cy="1302526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2045" r="-220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 rot="-116352">
            <a:off x="194398" y="2133509"/>
            <a:ext cx="3383105" cy="259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Preheat the oven to 200 degrees C or gas mark 6.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2. Place the cake cases in the patty tin.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Sift the flour into the mixing bowl and then add all the other ingredients.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4. Mix everything together until light and fluffy.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Stir in the dried fruit.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Divide the mixture equally between the cake cases using 2 spoons.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7. Bake for 15-20 minutes, until golden.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 Allow the cakes to cool on a cooling rack.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</p:txBody>
      </p:sp>
      <p:sp>
        <p:nvSpPr>
          <p:cNvPr id="19" name="TextBox 19"/>
          <p:cNvSpPr txBox="1"/>
          <p:nvPr/>
        </p:nvSpPr>
        <p:spPr>
          <a:xfrm rot="-95472">
            <a:off x="2188353" y="200698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20" name="TextBox 20"/>
          <p:cNvSpPr txBox="1"/>
          <p:nvPr/>
        </p:nvSpPr>
        <p:spPr>
          <a:xfrm rot="-109231">
            <a:off x="1614852" y="443879"/>
            <a:ext cx="2251311" cy="124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self-raising flour 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caster sugar 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butter or soft baking spread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eggs 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50g dried fruit, e.g. sultanas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Paper Cake cases</a:t>
            </a:r>
          </a:p>
          <a:p>
            <a:pPr algn="l">
              <a:lnSpc>
                <a:spcPts val="1364"/>
              </a:lnSpc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21" name="TextBox 21"/>
          <p:cNvSpPr txBox="1"/>
          <p:nvPr/>
        </p:nvSpPr>
        <p:spPr>
          <a:xfrm rot="-107579">
            <a:off x="153701" y="2121321"/>
            <a:ext cx="764648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22" name="TextBox 22"/>
          <p:cNvSpPr txBox="1"/>
          <p:nvPr/>
        </p:nvSpPr>
        <p:spPr>
          <a:xfrm rot="-136763">
            <a:off x="128937" y="1212459"/>
            <a:ext cx="1370850" cy="121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Mini Fruit Cakes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112C1F1-D5B5-5CDD-C169-EDAE9D8C92C1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5529">
            <a:off x="84792" y="1649274"/>
            <a:ext cx="3697785" cy="2973317"/>
          </a:xfrm>
          <a:custGeom>
            <a:avLst/>
            <a:gdLst/>
            <a:ahLst/>
            <a:cxnLst/>
            <a:rect l="l" t="t" r="r" b="b"/>
            <a:pathLst>
              <a:path w="3697785" h="2973317">
                <a:moveTo>
                  <a:pt x="0" y="0"/>
                </a:moveTo>
                <a:lnTo>
                  <a:pt x="3697785" y="0"/>
                </a:lnTo>
                <a:lnTo>
                  <a:pt x="3697785" y="2973317"/>
                </a:lnTo>
                <a:lnTo>
                  <a:pt x="0" y="2973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18" t="-6628" r="-9173" b="-110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38026">
            <a:off x="1213286" y="-46318"/>
            <a:ext cx="2417456" cy="1586747"/>
          </a:xfrm>
          <a:custGeom>
            <a:avLst/>
            <a:gdLst/>
            <a:ahLst/>
            <a:cxnLst/>
            <a:rect l="l" t="t" r="r" b="b"/>
            <a:pathLst>
              <a:path w="2417456" h="1586747">
                <a:moveTo>
                  <a:pt x="0" y="0"/>
                </a:moveTo>
                <a:lnTo>
                  <a:pt x="2417456" y="0"/>
                </a:lnTo>
                <a:lnTo>
                  <a:pt x="2417456" y="1586747"/>
                </a:lnTo>
                <a:lnTo>
                  <a:pt x="0" y="1586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26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108920">
            <a:off x="77208" y="65390"/>
            <a:ext cx="1276895" cy="1498784"/>
            <a:chOff x="0" y="0"/>
            <a:chExt cx="546608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19945" r="-199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 rot="-116352">
            <a:off x="131826" y="1939593"/>
            <a:ext cx="3508617" cy="2680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Preheat the grill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Grate the cheese onto a chopping board using a cheese grater.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Toast one side of bread only until it is golden brown.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Whilst the breads are toasting, chop up the tomatoes on a chopping board.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Put the grilled bread onto a chopping board. 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6. Turn the grilled slice of bread over and spread the mustard on the bread.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 Add a slice of cheese ham tomato and cheese again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 Spread some more of the sauce and place this side down on the cheese</a:t>
            </a:r>
          </a:p>
          <a:p>
            <a:pPr marL="278428" lvl="1" indent="-171450" algn="l">
              <a:lnSpc>
                <a:spcPts val="1387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9. Add the bechamel sauce in the middle and top with grated cheese.</a:t>
            </a:r>
          </a:p>
          <a:p>
            <a:pPr algn="l">
              <a:lnSpc>
                <a:spcPts val="1387"/>
              </a:lnSpc>
            </a:pPr>
            <a:endParaRPr lang="en-US" sz="990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</p:txBody>
      </p:sp>
      <p:sp>
        <p:nvSpPr>
          <p:cNvPr id="11" name="TextBox 11"/>
          <p:cNvSpPr txBox="1"/>
          <p:nvPr/>
        </p:nvSpPr>
        <p:spPr>
          <a:xfrm rot="-95472">
            <a:off x="1808836" y="106848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2" name="TextBox 12"/>
          <p:cNvSpPr txBox="1"/>
          <p:nvPr/>
        </p:nvSpPr>
        <p:spPr>
          <a:xfrm rot="-109231">
            <a:off x="1617961" y="232820"/>
            <a:ext cx="1840240" cy="1305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 slices of bread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tomato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slices of Ham</a:t>
            </a:r>
          </a:p>
          <a:p>
            <a:pPr marL="210480" lvl="1" indent="-105240" algn="l">
              <a:lnSpc>
                <a:spcPts val="1364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25g of grated cheese</a:t>
            </a:r>
          </a:p>
          <a:p>
            <a:pPr algn="ctr">
              <a:lnSpc>
                <a:spcPts val="1067"/>
              </a:lnSpc>
            </a:pPr>
            <a:endParaRPr lang="en-US" sz="1000" b="1" i="1" u="sng" dirty="0">
              <a:solidFill>
                <a:schemeClr val="tx2"/>
              </a:solidFill>
              <a:latin typeface="Arial" panose="020B0604020202020204" pitchFamily="34" charset="0"/>
              <a:ea typeface="Tex Gyre Termes Bold"/>
              <a:cs typeface="Arial" panose="020B0604020202020204" pitchFamily="34" charset="0"/>
              <a:sym typeface="Tex Gyre Termes Bold"/>
            </a:endParaRPr>
          </a:p>
          <a:p>
            <a:pPr algn="ctr">
              <a:lnSpc>
                <a:spcPts val="1067"/>
              </a:lnSpc>
            </a:pPr>
            <a:r>
              <a:rPr lang="en-US" sz="1000" b="1" i="1" u="sng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Please bring a suitable container with lid</a:t>
            </a:r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</a:t>
            </a:r>
          </a:p>
          <a:p>
            <a:pPr algn="l">
              <a:lnSpc>
                <a:spcPts val="1364"/>
              </a:lnSpc>
            </a:pPr>
            <a:endParaRPr lang="en-US" sz="1000" b="1" u="sng" dirty="0">
              <a:solidFill>
                <a:srgbClr val="003594"/>
              </a:solidFill>
              <a:latin typeface="Arial" panose="020B0604020202020204" pitchFamily="34" charset="0"/>
              <a:ea typeface="Tex Gyre Termes Bold"/>
              <a:cs typeface="Arial" panose="020B0604020202020204" pitchFamily="34" charset="0"/>
              <a:sym typeface="Tex Gyre Termes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107579">
            <a:off x="249567" y="1713582"/>
            <a:ext cx="764648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4" name="TextBox 14"/>
          <p:cNvSpPr txBox="1"/>
          <p:nvPr/>
        </p:nvSpPr>
        <p:spPr>
          <a:xfrm rot="-136763">
            <a:off x="252547" y="1287298"/>
            <a:ext cx="101943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00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Croque Monsieur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4EA52-4408-4BD5-B304-EE79EED5DBC6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106831" y="1841964"/>
            <a:ext cx="3697785" cy="2973317"/>
          </a:xfrm>
          <a:custGeom>
            <a:avLst/>
            <a:gdLst/>
            <a:ahLst/>
            <a:cxnLst/>
            <a:rect l="l" t="t" r="r" b="b"/>
            <a:pathLst>
              <a:path w="3697785" h="2973317">
                <a:moveTo>
                  <a:pt x="0" y="0"/>
                </a:moveTo>
                <a:lnTo>
                  <a:pt x="3697785" y="0"/>
                </a:lnTo>
                <a:lnTo>
                  <a:pt x="3697785" y="2973318"/>
                </a:lnTo>
                <a:lnTo>
                  <a:pt x="0" y="2973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18" t="-6628" r="-9173" b="-110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38026">
            <a:off x="1331673" y="74158"/>
            <a:ext cx="2417456" cy="1586747"/>
          </a:xfrm>
          <a:custGeom>
            <a:avLst/>
            <a:gdLst/>
            <a:ahLst/>
            <a:cxnLst/>
            <a:rect l="l" t="t" r="r" b="b"/>
            <a:pathLst>
              <a:path w="2417456" h="1586747">
                <a:moveTo>
                  <a:pt x="0" y="0"/>
                </a:moveTo>
                <a:lnTo>
                  <a:pt x="2417456" y="0"/>
                </a:lnTo>
                <a:lnTo>
                  <a:pt x="2417456" y="1586747"/>
                </a:lnTo>
                <a:lnTo>
                  <a:pt x="0" y="1586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26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72255" y="41314"/>
            <a:ext cx="1282233" cy="1418916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t="-1161" b="-1774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 rot="-95472">
            <a:off x="1957723" y="201789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2" name="TextBox 12"/>
          <p:cNvSpPr txBox="1"/>
          <p:nvPr/>
        </p:nvSpPr>
        <p:spPr>
          <a:xfrm rot="-109231">
            <a:off x="1664843" y="421261"/>
            <a:ext cx="1962313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 slices of bread</a:t>
            </a:r>
          </a:p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tomato</a:t>
            </a:r>
          </a:p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slices of Ham</a:t>
            </a:r>
          </a:p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25g of grated cheese</a:t>
            </a:r>
          </a:p>
          <a:p>
            <a:pPr marL="91731" lvl="1" algn="l">
              <a:lnSpc>
                <a:spcPts val="1189"/>
              </a:lnSpc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algn="ctr">
              <a:lnSpc>
                <a:spcPts val="1067"/>
              </a:lnSpc>
            </a:pPr>
            <a:r>
              <a:rPr lang="en-US" sz="1000" b="1" i="1" u="sng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Please bring a suitable container with lid</a:t>
            </a:r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</a:t>
            </a:r>
          </a:p>
          <a:p>
            <a:pPr algn="l">
              <a:lnSpc>
                <a:spcPts val="1189"/>
              </a:lnSpc>
            </a:pPr>
            <a:endParaRPr lang="en-US" sz="1000" b="1" u="sng" dirty="0">
              <a:solidFill>
                <a:srgbClr val="003594"/>
              </a:solidFill>
              <a:latin typeface="Arial" panose="020B0604020202020204" pitchFamily="34" charset="0"/>
              <a:ea typeface="Tex Gyre Termes Bold"/>
              <a:cs typeface="Arial" panose="020B0604020202020204" pitchFamily="34" charset="0"/>
              <a:sym typeface="Tex Gyre Termes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107579">
            <a:off x="132527" y="1965314"/>
            <a:ext cx="764648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4" name="TextBox 14"/>
          <p:cNvSpPr txBox="1"/>
          <p:nvPr/>
        </p:nvSpPr>
        <p:spPr>
          <a:xfrm rot="-136763">
            <a:off x="176232" y="1189066"/>
            <a:ext cx="106363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00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Mediterranean Tart</a:t>
            </a:r>
          </a:p>
        </p:txBody>
      </p:sp>
      <p:sp>
        <p:nvSpPr>
          <p:cNvPr id="15" name="TextBox 15"/>
          <p:cNvSpPr txBox="1"/>
          <p:nvPr/>
        </p:nvSpPr>
        <p:spPr>
          <a:xfrm rot="21437897">
            <a:off x="267155" y="2170521"/>
            <a:ext cx="3275333" cy="232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1. Roll out the puff pastry keeping it as square in shape as possible.</a:t>
            </a:r>
          </a:p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2. Use a table knife to score a line all the way around the edge, this should be about 2 cm from the edge.</a:t>
            </a:r>
          </a:p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3. Spread the tomato sauce on the bottom, keeping inside the scored lines.</a:t>
            </a:r>
          </a:p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4. Sprinkle on the cheese</a:t>
            </a:r>
          </a:p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5. Add the sliced toppings</a:t>
            </a:r>
          </a:p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6. Bake for 20- 25 minutes until the pastry is golden brown.</a:t>
            </a:r>
          </a:p>
          <a:p>
            <a:pPr marL="171450" indent="-171450" algn="l">
              <a:lnSpc>
                <a:spcPts val="135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7. Use oven gloves to remove from the oven and leave to cool before covering in tin foil.</a:t>
            </a:r>
          </a:p>
          <a:p>
            <a:pPr algn="l">
              <a:lnSpc>
                <a:spcPts val="1354"/>
              </a:lnSpc>
              <a:spcBef>
                <a:spcPct val="0"/>
              </a:spcBef>
            </a:pPr>
            <a:r>
              <a:rPr lang="en-US" sz="967" b="1" dirty="0">
                <a:solidFill>
                  <a:srgbClr val="003594"/>
                </a:solidFill>
                <a:latin typeface="Tex Gyre Termes Bold"/>
                <a:ea typeface="Tex Gyre Termes Bold"/>
                <a:cs typeface="Tex Gyre Termes Bold"/>
                <a:sym typeface="Tex Gyre Termes Bold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B0A4B-CD88-91C8-BABB-B9605C94CF62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23341" y="228469"/>
            <a:ext cx="1213306" cy="1154405"/>
          </a:xfrm>
          <a:custGeom>
            <a:avLst/>
            <a:gdLst/>
            <a:ahLst/>
            <a:cxnLst/>
            <a:rect l="l" t="t" r="r" b="b"/>
            <a:pathLst>
              <a:path w="1503310" h="1337390">
                <a:moveTo>
                  <a:pt x="0" y="0"/>
                </a:moveTo>
                <a:lnTo>
                  <a:pt x="1503311" y="0"/>
                </a:lnTo>
                <a:lnTo>
                  <a:pt x="1503311" y="1337390"/>
                </a:lnTo>
                <a:lnTo>
                  <a:pt x="0" y="1337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6" r="-110282" b="-8497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" name="Freeform 2"/>
          <p:cNvSpPr/>
          <p:nvPr/>
        </p:nvSpPr>
        <p:spPr>
          <a:xfrm rot="-125529">
            <a:off x="106831" y="1841957"/>
            <a:ext cx="3698202" cy="2973317"/>
          </a:xfrm>
          <a:custGeom>
            <a:avLst/>
            <a:gdLst/>
            <a:ahLst/>
            <a:cxnLst/>
            <a:rect l="l" t="t" r="r" b="b"/>
            <a:pathLst>
              <a:path w="3698202" h="2973317">
                <a:moveTo>
                  <a:pt x="0" y="0"/>
                </a:moveTo>
                <a:lnTo>
                  <a:pt x="3698203" y="0"/>
                </a:lnTo>
                <a:lnTo>
                  <a:pt x="3698203" y="2973317"/>
                </a:lnTo>
                <a:lnTo>
                  <a:pt x="0" y="2973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16" t="-6628" r="-9161" b="-1101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 rot="-138026">
            <a:off x="1678167" y="67201"/>
            <a:ext cx="2070821" cy="1586747"/>
          </a:xfrm>
          <a:custGeom>
            <a:avLst/>
            <a:gdLst/>
            <a:ahLst/>
            <a:cxnLst/>
            <a:rect l="l" t="t" r="r" b="b"/>
            <a:pathLst>
              <a:path w="2070821" h="1586747">
                <a:moveTo>
                  <a:pt x="0" y="0"/>
                </a:moveTo>
                <a:lnTo>
                  <a:pt x="2070822" y="0"/>
                </a:lnTo>
                <a:lnTo>
                  <a:pt x="2070822" y="1586747"/>
                </a:lnTo>
                <a:lnTo>
                  <a:pt x="0" y="15867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738" b="-2226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 rot="-95472">
            <a:off x="1946502" y="278953"/>
            <a:ext cx="915293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2" name="TextBox 12"/>
          <p:cNvSpPr txBox="1"/>
          <p:nvPr/>
        </p:nvSpPr>
        <p:spPr>
          <a:xfrm rot="-109231">
            <a:off x="1660258" y="484474"/>
            <a:ext cx="1962313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 slices of bread</a:t>
            </a:r>
          </a:p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tomato</a:t>
            </a:r>
          </a:p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slices of Ham</a:t>
            </a:r>
          </a:p>
          <a:p>
            <a:pPr marL="183461" lvl="1" indent="-91730" algn="l">
              <a:lnSpc>
                <a:spcPts val="1189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25g of grated cheese</a:t>
            </a:r>
          </a:p>
          <a:p>
            <a:pPr marL="91731" lvl="1" algn="l">
              <a:lnSpc>
                <a:spcPts val="1189"/>
              </a:lnSpc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algn="ctr">
              <a:lnSpc>
                <a:spcPts val="1067"/>
              </a:lnSpc>
            </a:pPr>
            <a:r>
              <a:rPr lang="en-US" sz="1000" b="1" i="1" u="sng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Please bring a suitable container with lid</a:t>
            </a:r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</a:t>
            </a:r>
          </a:p>
          <a:p>
            <a:pPr algn="l">
              <a:lnSpc>
                <a:spcPts val="1189"/>
              </a:lnSpc>
            </a:pPr>
            <a:endParaRPr lang="en-US" sz="1000" b="1" u="sng" dirty="0">
              <a:solidFill>
                <a:srgbClr val="003594"/>
              </a:solidFill>
              <a:latin typeface="Arial" panose="020B0604020202020204" pitchFamily="34" charset="0"/>
              <a:ea typeface="Tex Gyre Termes Bold"/>
              <a:cs typeface="Arial" panose="020B0604020202020204" pitchFamily="34" charset="0"/>
              <a:sym typeface="Tex Gyre Termes Bold"/>
            </a:endParaRPr>
          </a:p>
        </p:txBody>
      </p:sp>
      <p:sp>
        <p:nvSpPr>
          <p:cNvPr id="13" name="TextBox 13"/>
          <p:cNvSpPr txBox="1"/>
          <p:nvPr/>
        </p:nvSpPr>
        <p:spPr>
          <a:xfrm rot="-107579">
            <a:off x="132485" y="1986775"/>
            <a:ext cx="764648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5" name="TextBox 15"/>
          <p:cNvSpPr txBox="1"/>
          <p:nvPr/>
        </p:nvSpPr>
        <p:spPr>
          <a:xfrm rot="21440522">
            <a:off x="223336" y="2167880"/>
            <a:ext cx="3325227" cy="232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Preheat the oven to 400F/200C/Gas 6.</a:t>
            </a:r>
          </a:p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Tip the flour, salt and bicarbonate of soda into a large mixing bowl and stir.</a:t>
            </a:r>
          </a:p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Make a well in the centre and pour in the buttermilk, mixing quickly with a large fork to form a soft dough. (Depending upon the absorbency of the flour, you may need to add a little milk if the dough seems too stiff, but it should not be too wet or sticky.)</a:t>
            </a:r>
          </a:p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Turn onto a lightly floured surface and knead briefly.</a:t>
            </a:r>
          </a:p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Form into a round and flatten the dough slightly before placing on a lightly floured baking sheet.</a:t>
            </a:r>
          </a:p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Cut a cross on the top and bake for about 30 minutes or until the loaf sounds hollow when tapped. </a:t>
            </a:r>
          </a:p>
          <a:p>
            <a:pPr marL="171450" indent="-171450" algn="l">
              <a:lnSpc>
                <a:spcPts val="1276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 Cool on a wire rack.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108920">
            <a:off x="77930" y="181484"/>
            <a:ext cx="1330335" cy="1545155"/>
            <a:chOff x="0" y="0"/>
            <a:chExt cx="5466080" cy="63487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307011" y="231902"/>
              <a:ext cx="4889501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TextBox 14"/>
          <p:cNvSpPr txBox="1"/>
          <p:nvPr/>
        </p:nvSpPr>
        <p:spPr>
          <a:xfrm rot="-136763">
            <a:off x="137033" y="1518341"/>
            <a:ext cx="1515040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Irish Soda Bread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E7959-B7A1-B29E-2EB2-A43D86BBD3A7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752" y="1914988"/>
            <a:ext cx="3751348" cy="3007237"/>
          </a:xfrm>
          <a:custGeom>
            <a:avLst/>
            <a:gdLst/>
            <a:ahLst/>
            <a:cxnLst/>
            <a:rect l="l" t="t" r="r" b="b"/>
            <a:pathLst>
              <a:path w="3697785" h="2973317">
                <a:moveTo>
                  <a:pt x="0" y="0"/>
                </a:moveTo>
                <a:lnTo>
                  <a:pt x="3697785" y="0"/>
                </a:lnTo>
                <a:lnTo>
                  <a:pt x="3697785" y="2973317"/>
                </a:lnTo>
                <a:lnTo>
                  <a:pt x="0" y="29733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118" t="-6628" r="-9173" b="-1101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 rot="-138026">
            <a:off x="950172" y="56331"/>
            <a:ext cx="2842907" cy="1799565"/>
          </a:xfrm>
          <a:custGeom>
            <a:avLst/>
            <a:gdLst/>
            <a:ahLst/>
            <a:cxnLst/>
            <a:rect l="l" t="t" r="r" b="b"/>
            <a:pathLst>
              <a:path w="2842907" h="1799565">
                <a:moveTo>
                  <a:pt x="0" y="0"/>
                </a:moveTo>
                <a:lnTo>
                  <a:pt x="2842906" y="0"/>
                </a:lnTo>
                <a:lnTo>
                  <a:pt x="2842906" y="1799566"/>
                </a:lnTo>
                <a:lnTo>
                  <a:pt x="0" y="1799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677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56594" y="94026"/>
            <a:ext cx="1275435" cy="1481685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2045" r="-220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 rot="21417082">
            <a:off x="60557" y="2245632"/>
            <a:ext cx="3779025" cy="2984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   Preheat the grill to 200°c.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  Slice the pepper, spring onion or mushroom.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  Grate the cheese.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  Place the bread under the grill and toast the crust side.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  Remove the bread from the grill.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  Spread the tomato puree and chopped tomatoes over the 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    uncooked side of the bread using the back of the spoon.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   Arrange the pepper, mushroom or onion over the bread 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    followed by the grated cheese.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   Place under the grill until the cheese bubbles.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9.   Cool and wrap in tin foil.</a:t>
            </a:r>
          </a:p>
          <a:p>
            <a:pPr algn="l">
              <a:lnSpc>
                <a:spcPts val="1663"/>
              </a:lnSpc>
            </a:pPr>
            <a:endParaRPr lang="en-US" sz="1188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  <a:p>
            <a:pPr algn="l">
              <a:lnSpc>
                <a:spcPts val="1663"/>
              </a:lnSpc>
            </a:pPr>
            <a:endParaRPr lang="en-US" sz="1188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</p:txBody>
      </p:sp>
      <p:sp>
        <p:nvSpPr>
          <p:cNvPr id="20" name="TextBox 20"/>
          <p:cNvSpPr txBox="1"/>
          <p:nvPr/>
        </p:nvSpPr>
        <p:spPr>
          <a:xfrm rot="-95472">
            <a:off x="2188354" y="234578"/>
            <a:ext cx="915293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952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21" name="TextBox 21"/>
          <p:cNvSpPr txBox="1"/>
          <p:nvPr/>
        </p:nvSpPr>
        <p:spPr>
          <a:xfrm rot="-109231">
            <a:off x="1397279" y="475605"/>
            <a:ext cx="2392042" cy="1224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8986" lvl="1" indent="-94493" algn="l">
              <a:lnSpc>
                <a:spcPts val="122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1/3 French stick </a:t>
            </a:r>
          </a:p>
          <a:p>
            <a:pPr marL="188986" lvl="1" indent="-94493" algn="l">
              <a:lnSpc>
                <a:spcPts val="122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50g hard cheese e.g. cheddar, edam</a:t>
            </a:r>
          </a:p>
          <a:p>
            <a:pPr algn="l">
              <a:lnSpc>
                <a:spcPts val="1225"/>
              </a:lnSpc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Toppings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(pick two from the list)</a:t>
            </a:r>
          </a:p>
          <a:p>
            <a:pPr marL="188986" lvl="1" indent="-94493" algn="l">
              <a:lnSpc>
                <a:spcPts val="122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½ red or yellow pepper</a:t>
            </a:r>
          </a:p>
          <a:p>
            <a:pPr marL="188986" lvl="1" indent="-94493" algn="l">
              <a:lnSpc>
                <a:spcPts val="122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½ an onion</a:t>
            </a:r>
          </a:p>
          <a:p>
            <a:pPr marL="188986" lvl="1" indent="-94493" algn="l">
              <a:lnSpc>
                <a:spcPts val="122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2 mushrooms</a:t>
            </a:r>
          </a:p>
          <a:p>
            <a:pPr marL="188986" lvl="1" indent="-94493" algn="l">
              <a:lnSpc>
                <a:spcPts val="122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50g sweetcorn</a:t>
            </a:r>
          </a:p>
          <a:p>
            <a:pPr algn="l">
              <a:lnSpc>
                <a:spcPts val="1225"/>
              </a:lnSpc>
            </a:pPr>
            <a:endParaRPr lang="en-US" sz="875" b="1" u="sng" dirty="0">
              <a:solidFill>
                <a:srgbClr val="003594"/>
              </a:solidFill>
              <a:latin typeface="Tex Gyre Termes Bold"/>
              <a:ea typeface="Tex Gyre Termes Bold"/>
              <a:cs typeface="Tex Gyre Termes Bold"/>
              <a:sym typeface="Tex Gyre Termes Bold"/>
            </a:endParaRPr>
          </a:p>
        </p:txBody>
      </p:sp>
      <p:sp>
        <p:nvSpPr>
          <p:cNvPr id="22" name="TextBox 22"/>
          <p:cNvSpPr txBox="1"/>
          <p:nvPr/>
        </p:nvSpPr>
        <p:spPr>
          <a:xfrm rot="-107579">
            <a:off x="62380" y="2050343"/>
            <a:ext cx="764648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23" name="TextBox 23"/>
          <p:cNvSpPr txBox="1"/>
          <p:nvPr/>
        </p:nvSpPr>
        <p:spPr>
          <a:xfrm rot="-136763">
            <a:off x="242712" y="1375053"/>
            <a:ext cx="1312123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Pizza Toast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EC4C1D-16A0-E2C3-11F7-2B02D7BDF341}"/>
              </a:ext>
            </a:extLst>
          </p:cNvPr>
          <p:cNvSpPr txBox="1"/>
          <p:nvPr/>
        </p:nvSpPr>
        <p:spPr>
          <a:xfrm>
            <a:off x="-19050" y="5055236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25529">
            <a:off x="43589" y="1934613"/>
            <a:ext cx="3842922" cy="3501865"/>
          </a:xfrm>
          <a:custGeom>
            <a:avLst/>
            <a:gdLst/>
            <a:ahLst/>
            <a:cxnLst/>
            <a:rect l="l" t="t" r="r" b="b"/>
            <a:pathLst>
              <a:path w="4007368" h="3621979">
                <a:moveTo>
                  <a:pt x="0" y="0"/>
                </a:moveTo>
                <a:lnTo>
                  <a:pt x="4007367" y="0"/>
                </a:lnTo>
                <a:lnTo>
                  <a:pt x="4007367" y="3621979"/>
                </a:lnTo>
                <a:lnTo>
                  <a:pt x="0" y="3621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856" r="-9856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/>
          <p:cNvSpPr/>
          <p:nvPr/>
        </p:nvSpPr>
        <p:spPr>
          <a:xfrm rot="-138026">
            <a:off x="1393258" y="46401"/>
            <a:ext cx="2349843" cy="1885749"/>
          </a:xfrm>
          <a:custGeom>
            <a:avLst/>
            <a:gdLst/>
            <a:ahLst/>
            <a:cxnLst/>
            <a:rect l="l" t="t" r="r" b="b"/>
            <a:pathLst>
              <a:path w="2349843" h="1885749">
                <a:moveTo>
                  <a:pt x="0" y="0"/>
                </a:moveTo>
                <a:lnTo>
                  <a:pt x="2349843" y="0"/>
                </a:lnTo>
                <a:lnTo>
                  <a:pt x="2349843" y="1885749"/>
                </a:lnTo>
                <a:lnTo>
                  <a:pt x="0" y="18857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 rot="-108920">
            <a:off x="54429" y="322110"/>
            <a:ext cx="1491844" cy="1552776"/>
            <a:chOff x="0" y="0"/>
            <a:chExt cx="546608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2045" r="-220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 rot="-95472">
            <a:off x="2414927" y="117103"/>
            <a:ext cx="915293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0" name="TextBox 10"/>
          <p:cNvSpPr txBox="1"/>
          <p:nvPr/>
        </p:nvSpPr>
        <p:spPr>
          <a:xfrm rot="-109231">
            <a:off x="1615869" y="458600"/>
            <a:ext cx="2103600" cy="1373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2894" lvl="1" indent="-91447" algn="l">
              <a:lnSpc>
                <a:spcPts val="118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150g flour</a:t>
            </a:r>
          </a:p>
          <a:p>
            <a:pPr marL="182894" lvl="1" indent="-91447" algn="l">
              <a:lnSpc>
                <a:spcPts val="118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50g oats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(optional)</a:t>
            </a:r>
          </a:p>
          <a:p>
            <a:pPr marL="182894" lvl="1" indent="-91447" algn="l">
              <a:lnSpc>
                <a:spcPts val="118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50g butter</a:t>
            </a:r>
          </a:p>
          <a:p>
            <a:pPr marL="182894" lvl="1" indent="-91447" algn="l">
              <a:lnSpc>
                <a:spcPts val="118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x tablespoons of sugar</a:t>
            </a:r>
          </a:p>
          <a:p>
            <a:pPr marL="182894" lvl="1" indent="-91447" algn="l">
              <a:lnSpc>
                <a:spcPts val="118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x can of apples </a:t>
            </a:r>
            <a:r>
              <a:rPr lang="en-US" sz="10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or</a:t>
            </a: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2 x medium cooking apples</a:t>
            </a:r>
          </a:p>
          <a:p>
            <a:pPr marL="182894" lvl="1" indent="-91447" algn="l">
              <a:lnSpc>
                <a:spcPts val="1185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Handful of raisins </a:t>
            </a:r>
            <a:r>
              <a:rPr lang="en-US" sz="10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or</a:t>
            </a: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sultanas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(optional)</a:t>
            </a:r>
          </a:p>
          <a:p>
            <a:pPr algn="ctr">
              <a:lnSpc>
                <a:spcPts val="1185"/>
              </a:lnSpc>
            </a:pPr>
            <a:endParaRPr lang="en-US" sz="847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</p:txBody>
      </p:sp>
      <p:sp>
        <p:nvSpPr>
          <p:cNvPr id="11" name="TextBox 11"/>
          <p:cNvSpPr txBox="1"/>
          <p:nvPr/>
        </p:nvSpPr>
        <p:spPr>
          <a:xfrm rot="-107579">
            <a:off x="122770" y="2015569"/>
            <a:ext cx="1727830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 - Crumble mixture:</a:t>
            </a:r>
          </a:p>
        </p:txBody>
      </p:sp>
      <p:sp>
        <p:nvSpPr>
          <p:cNvPr id="12" name="TextBox 12"/>
          <p:cNvSpPr txBox="1"/>
          <p:nvPr/>
        </p:nvSpPr>
        <p:spPr>
          <a:xfrm rot="-136763">
            <a:off x="179912" y="1681648"/>
            <a:ext cx="1172374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Apple Crumble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2749" y="2163889"/>
            <a:ext cx="2931007" cy="1800489"/>
            <a:chOff x="214993" y="-978416"/>
            <a:chExt cx="3908009" cy="2400656"/>
          </a:xfrm>
        </p:grpSpPr>
        <p:sp>
          <p:nvSpPr>
            <p:cNvPr id="18" name="TextBox 18"/>
            <p:cNvSpPr txBox="1"/>
            <p:nvPr/>
          </p:nvSpPr>
          <p:spPr>
            <a:xfrm rot="21483648">
              <a:off x="214993" y="-978416"/>
              <a:ext cx="3689375" cy="2136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71450" indent="-171450" algn="l">
                <a:lnSpc>
                  <a:spcPts val="1353"/>
                </a:lnSpc>
                <a:buFont typeface="Wingdings" panose="05000000000000000000" pitchFamily="2" charset="2"/>
                <a:buChar char="q"/>
              </a:pPr>
              <a:r>
                <a:rPr lang="en-US" sz="1000" dirty="0">
                  <a:solidFill>
                    <a:srgbClr val="003594"/>
                  </a:solidFill>
                  <a:latin typeface="Arial" panose="020B0604020202020204" pitchFamily="34" charset="0"/>
                  <a:ea typeface="Tex Gyre Termes"/>
                  <a:cs typeface="Arial" panose="020B0604020202020204" pitchFamily="34" charset="0"/>
                  <a:sym typeface="Tex Gyre Termes"/>
                </a:rPr>
                <a:t>1. Weigh 100g flour. Add to mixing bowl </a:t>
              </a:r>
            </a:p>
            <a:p>
              <a:pPr marL="171450" indent="-171450">
                <a:lnSpc>
                  <a:spcPts val="1353"/>
                </a:lnSpc>
                <a:buFont typeface="Wingdings" panose="05000000000000000000" pitchFamily="2" charset="2"/>
                <a:buChar char="q"/>
              </a:pPr>
              <a:r>
                <a:rPr lang="en-US" sz="1000" dirty="0">
                  <a:solidFill>
                    <a:srgbClr val="003594"/>
                  </a:solidFill>
                  <a:latin typeface="Arial" panose="020B0604020202020204" pitchFamily="34" charset="0"/>
                  <a:ea typeface="Tex Gyre Termes"/>
                  <a:cs typeface="Arial" panose="020B0604020202020204" pitchFamily="34" charset="0"/>
                  <a:sym typeface="Tex Gyre Termes"/>
                </a:rPr>
                <a:t>2. Weigh 50g butter. Add to mixing bowl</a:t>
              </a:r>
            </a:p>
            <a:p>
              <a:pPr marL="171450" indent="-171450">
                <a:lnSpc>
                  <a:spcPts val="1353"/>
                </a:lnSpc>
                <a:buFont typeface="Wingdings" panose="05000000000000000000" pitchFamily="2" charset="2"/>
                <a:buChar char="q"/>
              </a:pPr>
              <a:r>
                <a:rPr lang="en-US" sz="1000" dirty="0">
                  <a:solidFill>
                    <a:srgbClr val="003594"/>
                  </a:solidFill>
                  <a:latin typeface="Arial" panose="020B0604020202020204" pitchFamily="34" charset="0"/>
                  <a:ea typeface="Tex Gyre Termes"/>
                  <a:cs typeface="Arial" panose="020B0604020202020204" pitchFamily="34" charset="0"/>
                  <a:sym typeface="Tex Gyre Termes"/>
                </a:rPr>
                <a:t>3. Rub butter into flour (breadcrumbs)</a:t>
              </a:r>
            </a:p>
            <a:p>
              <a:pPr marL="171450" indent="-171450">
                <a:lnSpc>
                  <a:spcPts val="1353"/>
                </a:lnSpc>
                <a:buFont typeface="Wingdings" panose="05000000000000000000" pitchFamily="2" charset="2"/>
                <a:buChar char="q"/>
              </a:pPr>
              <a:r>
                <a:rPr lang="en-US" sz="1000" dirty="0">
                  <a:solidFill>
                    <a:srgbClr val="003594"/>
                  </a:solidFill>
                  <a:latin typeface="Arial" panose="020B0604020202020204" pitchFamily="34" charset="0"/>
                  <a:ea typeface="Tex Gyre Termes"/>
                  <a:cs typeface="Arial" panose="020B0604020202020204" pitchFamily="34" charset="0"/>
                  <a:sym typeface="Tex Gyre Termes"/>
                </a:rPr>
                <a:t>4. Add 25g sugar. Mix</a:t>
              </a:r>
            </a:p>
            <a:p>
              <a:pPr marL="171450" indent="-171450">
                <a:lnSpc>
                  <a:spcPts val="1353"/>
                </a:lnSpc>
                <a:buFont typeface="Wingdings" panose="05000000000000000000" pitchFamily="2" charset="2"/>
                <a:buChar char="q"/>
              </a:pPr>
              <a:r>
                <a:rPr lang="en-US" sz="1000" dirty="0">
                  <a:solidFill>
                    <a:srgbClr val="003594"/>
                  </a:solidFill>
                  <a:latin typeface="Arial" panose="020B0604020202020204" pitchFamily="34" charset="0"/>
                  <a:ea typeface="Tex Gyre Termes"/>
                  <a:cs typeface="Arial" panose="020B0604020202020204" pitchFamily="34" charset="0"/>
                  <a:sym typeface="Tex Gyre Termes"/>
                </a:rPr>
                <a:t>4. Add Oats. Mix</a:t>
              </a:r>
            </a:p>
            <a:p>
              <a:pPr>
                <a:lnSpc>
                  <a:spcPts val="1353"/>
                </a:lnSpc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  <a:p>
              <a:pPr>
                <a:lnSpc>
                  <a:spcPts val="1353"/>
                </a:lnSpc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  <a:p>
              <a:pPr>
                <a:lnSpc>
                  <a:spcPts val="1353"/>
                </a:lnSpc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  <a:p>
              <a:pPr algn="l">
                <a:lnSpc>
                  <a:spcPts val="1353"/>
                </a:lnSpc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 rot="21451514">
              <a:off x="318200" y="290615"/>
              <a:ext cx="3678774" cy="2212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53"/>
                </a:lnSpc>
                <a:spcBef>
                  <a:spcPct val="0"/>
                </a:spcBef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 rot="21450982">
              <a:off x="358747" y="596226"/>
              <a:ext cx="3764229" cy="221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53"/>
                </a:lnSpc>
                <a:spcBef>
                  <a:spcPct val="0"/>
                </a:spcBef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 rot="21454236">
              <a:off x="358519" y="1200982"/>
              <a:ext cx="3764483" cy="221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1353"/>
                </a:lnSpc>
                <a:spcBef>
                  <a:spcPct val="0"/>
                </a:spcBef>
              </a:pPr>
              <a:endParaRPr lang="en-US" sz="967" dirty="0">
                <a:solidFill>
                  <a:srgbClr val="003594"/>
                </a:solidFill>
                <a:latin typeface="Tex Gyre Termes"/>
                <a:ea typeface="Tex Gyre Termes"/>
                <a:cs typeface="Tex Gyre Termes"/>
                <a:sym typeface="Tex Gyre Terme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 rot="-107579">
            <a:off x="41450" y="3128122"/>
            <a:ext cx="1727830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 - Apple mixture:</a:t>
            </a:r>
          </a:p>
        </p:txBody>
      </p:sp>
      <p:sp>
        <p:nvSpPr>
          <p:cNvPr id="26" name="TextBox 26"/>
          <p:cNvSpPr txBox="1"/>
          <p:nvPr/>
        </p:nvSpPr>
        <p:spPr>
          <a:xfrm rot="-116352">
            <a:off x="77653" y="3345379"/>
            <a:ext cx="3686485" cy="1600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ts val="135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Wash, core and slice apples </a:t>
            </a:r>
            <a:r>
              <a:rPr lang="en-US" sz="10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finely</a:t>
            </a:r>
          </a:p>
          <a:p>
            <a:pPr marL="171450" indent="-171450">
              <a:lnSpc>
                <a:spcPts val="135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Cover the apples with just enough hot tap water. Add 1 teaspoon of sugar and heat gently for 7 minutes. Use oven gloves to take the pan off the heat and drain the water out of the pan.</a:t>
            </a:r>
          </a:p>
          <a:p>
            <a:pPr marL="171450" indent="-171450">
              <a:lnSpc>
                <a:spcPts val="135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Add 1 tablespoon of sultanas </a:t>
            </a:r>
          </a:p>
          <a:p>
            <a:pPr marL="171450" indent="-171450">
              <a:lnSpc>
                <a:spcPts val="135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Add the apples to the bottom of your own proof dish. </a:t>
            </a:r>
          </a:p>
          <a:p>
            <a:pPr marL="171450" indent="-171450">
              <a:lnSpc>
                <a:spcPts val="135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Add crumble mixture over the top of the apples. </a:t>
            </a:r>
          </a:p>
          <a:p>
            <a:pPr marL="171450" indent="-171450">
              <a:lnSpc>
                <a:spcPts val="135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Bake at 200 degrees C for 20 minutes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AE68E0-8540-C09C-A3B7-56AF9B00D596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-209277" y="1878298"/>
            <a:ext cx="4213990" cy="3578269"/>
          </a:xfrm>
          <a:custGeom>
            <a:avLst/>
            <a:gdLst/>
            <a:ahLst/>
            <a:cxnLst/>
            <a:rect l="l" t="t" r="r" b="b"/>
            <a:pathLst>
              <a:path w="4213990" h="3578269">
                <a:moveTo>
                  <a:pt x="0" y="0"/>
                </a:moveTo>
                <a:lnTo>
                  <a:pt x="4213990" y="0"/>
                </a:lnTo>
                <a:lnTo>
                  <a:pt x="4213990" y="3578269"/>
                </a:lnTo>
                <a:lnTo>
                  <a:pt x="0" y="35782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4" r="-62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38026">
            <a:off x="1274411" y="-202600"/>
            <a:ext cx="2446699" cy="2070942"/>
          </a:xfrm>
          <a:custGeom>
            <a:avLst/>
            <a:gdLst/>
            <a:ahLst/>
            <a:cxnLst/>
            <a:rect l="l" t="t" r="r" b="b"/>
            <a:pathLst>
              <a:path w="1700928" h="1874248">
                <a:moveTo>
                  <a:pt x="0" y="0"/>
                </a:moveTo>
                <a:lnTo>
                  <a:pt x="1700928" y="0"/>
                </a:lnTo>
                <a:lnTo>
                  <a:pt x="1700928" y="1874248"/>
                </a:lnTo>
                <a:lnTo>
                  <a:pt x="0" y="1874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730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146671" y="109371"/>
            <a:ext cx="1246622" cy="1448213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18940" r="-1894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TextBox 18"/>
          <p:cNvSpPr txBox="1"/>
          <p:nvPr/>
        </p:nvSpPr>
        <p:spPr>
          <a:xfrm rot="-116352">
            <a:off x="101343" y="2101239"/>
            <a:ext cx="3716875" cy="3139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  Boil the rice with hot water for 15 minutes.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 Dice the peppers and chop up the spring onion.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 Heat a frying pan over a high heat.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 Add the oil, white spring onion and peas or sweet corn and stir for 40 seconds.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 Beat the egg with the salt and add to the pan. Leave for 10 seconds until the egg sets on the bottom but remains runny on the top.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 Add the rice and turn and mix continuously for 3 minutes until thoroughly hot.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  Mix in the soy sauce add the peeper and mixed herbs. 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  Add the green spring onions and serve.</a:t>
            </a:r>
          </a:p>
          <a:p>
            <a:pPr marL="171450" indent="-171450" algn="l">
              <a:lnSpc>
                <a:spcPts val="135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marL="171450" indent="-171450" algn="l">
              <a:lnSpc>
                <a:spcPts val="135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marL="171450" indent="-171450" algn="l">
              <a:lnSpc>
                <a:spcPts val="135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19" name="TextBox 19"/>
          <p:cNvSpPr txBox="1"/>
          <p:nvPr/>
        </p:nvSpPr>
        <p:spPr>
          <a:xfrm rot="-95472">
            <a:off x="2338935" y="-25000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20" name="TextBox 20"/>
          <p:cNvSpPr txBox="1"/>
          <p:nvPr/>
        </p:nvSpPr>
        <p:spPr>
          <a:xfrm rot="-109231">
            <a:off x="1677088" y="261402"/>
            <a:ext cx="2117897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0813" lvl="1" indent="-95406" algn="l">
              <a:lnSpc>
                <a:spcPts val="1237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150g Rice              </a:t>
            </a:r>
          </a:p>
          <a:p>
            <a:pPr marL="190813" lvl="1" indent="-95406" algn="l">
              <a:lnSpc>
                <a:spcPts val="1237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spring onion</a:t>
            </a:r>
          </a:p>
          <a:p>
            <a:pPr marL="190813" lvl="1" indent="-95406" algn="l">
              <a:lnSpc>
                <a:spcPts val="1237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Pepper of any colour</a:t>
            </a:r>
          </a:p>
          <a:p>
            <a:pPr marL="190813" lvl="1" indent="-95406" algn="l">
              <a:lnSpc>
                <a:spcPts val="1237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eggs</a:t>
            </a:r>
          </a:p>
          <a:p>
            <a:pPr marL="190813" lvl="1" indent="-95406" algn="l">
              <a:lnSpc>
                <a:spcPts val="1237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Pinch of salt</a:t>
            </a:r>
          </a:p>
          <a:p>
            <a:pPr marL="190813" lvl="1" indent="-95406" algn="l">
              <a:lnSpc>
                <a:spcPts val="1237"/>
              </a:lnSpc>
              <a:buFont typeface="Arial"/>
              <a:buChar char="•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tsp soy sauce </a:t>
            </a:r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(supplied by school)</a:t>
            </a:r>
            <a:endParaRPr lang="en-US" sz="1000" b="1" dirty="0">
              <a:solidFill>
                <a:schemeClr val="tx2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algn="ctr">
              <a:lnSpc>
                <a:spcPts val="1067"/>
              </a:lnSpc>
            </a:pPr>
            <a:r>
              <a:rPr lang="en-US" sz="1000" b="1" i="1" u="sng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Please bring a suitable container with lid</a:t>
            </a:r>
            <a:r>
              <a:rPr lang="en-US" sz="1000" i="1" dirty="0">
                <a:solidFill>
                  <a:schemeClr val="tx2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</a:t>
            </a:r>
          </a:p>
          <a:p>
            <a:pPr algn="ctr">
              <a:lnSpc>
                <a:spcPts val="957"/>
              </a:lnSpc>
            </a:pPr>
            <a:endParaRPr lang="en-US" sz="883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</p:txBody>
      </p:sp>
      <p:sp>
        <p:nvSpPr>
          <p:cNvPr id="21" name="TextBox 21"/>
          <p:cNvSpPr txBox="1"/>
          <p:nvPr/>
        </p:nvSpPr>
        <p:spPr>
          <a:xfrm rot="-107579">
            <a:off x="93821" y="1975536"/>
            <a:ext cx="764648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22" name="TextBox 22"/>
          <p:cNvSpPr txBox="1"/>
          <p:nvPr/>
        </p:nvSpPr>
        <p:spPr>
          <a:xfrm rot="-136763">
            <a:off x="229596" y="1372507"/>
            <a:ext cx="1172374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Egg Fried Rice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E5D1C-66E0-D7E0-62B5-0E62548D1ECC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-261083" y="1832088"/>
            <a:ext cx="4667356" cy="3523853"/>
          </a:xfrm>
          <a:custGeom>
            <a:avLst/>
            <a:gdLst/>
            <a:ahLst/>
            <a:cxnLst/>
            <a:rect l="l" t="t" r="r" b="b"/>
            <a:pathLst>
              <a:path w="4667356" h="3523853">
                <a:moveTo>
                  <a:pt x="0" y="0"/>
                </a:moveTo>
                <a:lnTo>
                  <a:pt x="4667356" y="0"/>
                </a:lnTo>
                <a:lnTo>
                  <a:pt x="4667356" y="3523853"/>
                </a:lnTo>
                <a:lnTo>
                  <a:pt x="0" y="3523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38026">
            <a:off x="996805" y="55972"/>
            <a:ext cx="2834551" cy="2274727"/>
          </a:xfrm>
          <a:custGeom>
            <a:avLst/>
            <a:gdLst/>
            <a:ahLst/>
            <a:cxnLst/>
            <a:rect l="l" t="t" r="r" b="b"/>
            <a:pathLst>
              <a:path w="2834551" h="2274727">
                <a:moveTo>
                  <a:pt x="0" y="0"/>
                </a:moveTo>
                <a:lnTo>
                  <a:pt x="2834551" y="0"/>
                </a:lnTo>
                <a:lnTo>
                  <a:pt x="2834551" y="2274727"/>
                </a:lnTo>
                <a:lnTo>
                  <a:pt x="0" y="2274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30681" y="25771"/>
            <a:ext cx="1279935" cy="1486913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1910" r="-2191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TextBox 12"/>
          <p:cNvSpPr txBox="1"/>
          <p:nvPr/>
        </p:nvSpPr>
        <p:spPr>
          <a:xfrm rot="-95472">
            <a:off x="2351858" y="45170"/>
            <a:ext cx="915293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3" name="TextBox 13"/>
          <p:cNvSpPr txBox="1"/>
          <p:nvPr/>
        </p:nvSpPr>
        <p:spPr>
          <a:xfrm rot="-109231">
            <a:off x="1304560" y="185379"/>
            <a:ext cx="2498078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150g Dried Pasta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small onion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clove of garlic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can of chopped tomatoes</a:t>
            </a:r>
          </a:p>
          <a:p>
            <a:pPr marL="82296" lvl="1" algn="l">
              <a:lnSpc>
                <a:spcPts val="1067"/>
              </a:lnSpc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Choose one vegetable from the list below: 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Pepper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(any colour)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 Mushrooms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tablespoons of sweetcorn 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15g of grated cheddar cheese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(optional)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Mixed Herbs or a handful of fresh basil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1 tablespoon of oil</a:t>
            </a:r>
          </a:p>
          <a:p>
            <a:pPr marL="82296" lvl="1" algn="ctr">
              <a:lnSpc>
                <a:spcPts val="1067"/>
              </a:lnSpc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A suitable container to go in the oven</a:t>
            </a:r>
          </a:p>
          <a:p>
            <a:pPr algn="ctr">
              <a:lnSpc>
                <a:spcPts val="1067"/>
              </a:lnSpc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20p for a foil tray (if you do not have an oven proof dish)</a:t>
            </a:r>
          </a:p>
          <a:p>
            <a:pPr algn="ctr">
              <a:lnSpc>
                <a:spcPts val="1067"/>
              </a:lnSpc>
            </a:pPr>
            <a:endParaRPr lang="en-US" sz="1000" b="1" u="sng" dirty="0">
              <a:solidFill>
                <a:srgbClr val="003594"/>
              </a:solidFill>
              <a:latin typeface="Arial" panose="020B0604020202020204" pitchFamily="34" charset="0"/>
              <a:ea typeface="Tex Gyre Termes Bold"/>
              <a:cs typeface="Arial" panose="020B0604020202020204" pitchFamily="34" charset="0"/>
              <a:sym typeface="Tex Gyre Termes Bold"/>
            </a:endParaRPr>
          </a:p>
        </p:txBody>
      </p:sp>
      <p:sp>
        <p:nvSpPr>
          <p:cNvPr id="14" name="TextBox 14"/>
          <p:cNvSpPr txBox="1"/>
          <p:nvPr/>
        </p:nvSpPr>
        <p:spPr>
          <a:xfrm rot="-107579">
            <a:off x="298322" y="1985690"/>
            <a:ext cx="764648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113" y="2256083"/>
            <a:ext cx="3643209" cy="2911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Turn the oven on 200C / gas mark 6.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Fill a pan half full of water and put to boil. Add ¼ teaspoon salt.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Add the pasta shapes to the boiling water and cook for the time recommended on its packet.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Use a can opener to open the chopped tomatoes. Wash your mushrooms and drain in a colander.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On a chopping board chop your vegetables finely and peel and chop a clove of garlic.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6.Using a colander over the sink drain the cooked pasta..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 Add 1 teaspoon of oil to a pan and allow to heat for 1 minute. Then add the chopped onion, and after 1  minute add the garlic.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 Cook the onion until they all go see-through and start to turn brown.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9. Add your vegetables and cook for a further five minutes.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10. Add the drained cooked pasta to the tomato sauce season with a pinch of salt, pepper, and mixed herbs.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r>
              <a:rPr lang="en-US" sz="9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11. Leave to simmer for five minutes and then add the pasta to your container.</a:t>
            </a:r>
          </a:p>
          <a:p>
            <a:pPr marL="171450" indent="-171450" algn="just">
              <a:lnSpc>
                <a:spcPts val="1213"/>
              </a:lnSpc>
              <a:buFont typeface="Wingdings" panose="05000000000000000000" pitchFamily="2" charset="2"/>
              <a:buChar char="q"/>
            </a:pPr>
            <a:endParaRPr lang="en-US" sz="9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16" name="TextBox 16"/>
          <p:cNvSpPr txBox="1"/>
          <p:nvPr/>
        </p:nvSpPr>
        <p:spPr>
          <a:xfrm rot="-136763">
            <a:off x="103969" y="1216829"/>
            <a:ext cx="117518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100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Vegetable Pasta </a:t>
            </a:r>
          </a:p>
          <a:p>
            <a:pPr marL="0" lvl="0" indent="0" algn="ctr">
              <a:lnSpc>
                <a:spcPts val="1100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Bake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A2332-7F27-0366-970E-75551B5B5F44}"/>
              </a:ext>
            </a:extLst>
          </p:cNvPr>
          <p:cNvSpPr txBox="1"/>
          <p:nvPr/>
        </p:nvSpPr>
        <p:spPr>
          <a:xfrm>
            <a:off x="40965" y="5042474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-40949" y="1980982"/>
            <a:ext cx="3567454" cy="3029269"/>
          </a:xfrm>
          <a:custGeom>
            <a:avLst/>
            <a:gdLst/>
            <a:ahLst/>
            <a:cxnLst/>
            <a:rect l="l" t="t" r="r" b="b"/>
            <a:pathLst>
              <a:path w="3567454" h="3029269">
                <a:moveTo>
                  <a:pt x="0" y="0"/>
                </a:moveTo>
                <a:lnTo>
                  <a:pt x="3567454" y="0"/>
                </a:lnTo>
                <a:lnTo>
                  <a:pt x="3567454" y="3029270"/>
                </a:lnTo>
                <a:lnTo>
                  <a:pt x="0" y="3029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4" r="-6234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4" name="Freeform 4"/>
          <p:cNvSpPr/>
          <p:nvPr/>
        </p:nvSpPr>
        <p:spPr>
          <a:xfrm rot="-138026">
            <a:off x="1284515" y="-56163"/>
            <a:ext cx="2574049" cy="2141954"/>
          </a:xfrm>
          <a:custGeom>
            <a:avLst/>
            <a:gdLst/>
            <a:ahLst/>
            <a:cxnLst/>
            <a:rect l="l" t="t" r="r" b="b"/>
            <a:pathLst>
              <a:path w="2222278" h="1783378">
                <a:moveTo>
                  <a:pt x="0" y="0"/>
                </a:moveTo>
                <a:lnTo>
                  <a:pt x="2222278" y="0"/>
                </a:lnTo>
                <a:lnTo>
                  <a:pt x="2222278" y="1783378"/>
                </a:lnTo>
                <a:lnTo>
                  <a:pt x="0" y="1783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115529" y="79250"/>
            <a:ext cx="1430294" cy="1661587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2045" r="-220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 rot="-116352">
            <a:off x="20286" y="2513260"/>
            <a:ext cx="3381723" cy="238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9711" lvl="1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Preheat oven to 180 degrees C/ Gas 5</a:t>
            </a:r>
          </a:p>
          <a:p>
            <a:pPr marL="299711" lvl="1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In a pan gently melt the margarine, syrup, and sugar over low heat, stirring with a wooden spoon.</a:t>
            </a:r>
          </a:p>
          <a:p>
            <a:pPr marL="299711" lvl="1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Remove the saucepan from the heat and stir in the oats and any </a:t>
            </a:r>
            <a:r>
              <a:rPr lang="en-US" sz="1000" dirty="0" err="1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flavourings</a:t>
            </a: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.</a:t>
            </a:r>
          </a:p>
          <a:p>
            <a:pPr marL="299711" lvl="1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Tip the mixture into the foil tray and flatten with a fork.</a:t>
            </a:r>
          </a:p>
          <a:p>
            <a:pPr marL="299711" lvl="1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Bake in the oven for approximately 15-20 minutes, cool for several minutes, before cutting the flapjacks into biscuit pieces.</a:t>
            </a:r>
          </a:p>
          <a:p>
            <a:pPr algn="l">
              <a:lnSpc>
                <a:spcPts val="1663"/>
              </a:lnSpc>
            </a:pPr>
            <a:endParaRPr lang="en-US" sz="1188" dirty="0">
              <a:solidFill>
                <a:srgbClr val="003594"/>
              </a:solidFill>
              <a:latin typeface="Tex Gyre Termes"/>
              <a:ea typeface="Tex Gyre Termes"/>
              <a:cs typeface="Tex Gyre Termes"/>
              <a:sym typeface="Tex Gyre Termes"/>
            </a:endParaRPr>
          </a:p>
        </p:txBody>
      </p:sp>
      <p:sp>
        <p:nvSpPr>
          <p:cNvPr id="16" name="TextBox 16"/>
          <p:cNvSpPr txBox="1"/>
          <p:nvPr/>
        </p:nvSpPr>
        <p:spPr>
          <a:xfrm rot="-95472">
            <a:off x="2284424" y="69691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7" name="TextBox 17"/>
          <p:cNvSpPr txBox="1"/>
          <p:nvPr/>
        </p:nvSpPr>
        <p:spPr>
          <a:xfrm rot="-109231">
            <a:off x="1608296" y="285240"/>
            <a:ext cx="2220679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180g porridge oats 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50g margarine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tablespoons syrup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(the school will provide this)</a:t>
            </a:r>
            <a:endParaRPr lang="en-US" sz="1000" b="1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 heaped teaspoons of sugar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50g </a:t>
            </a:r>
            <a:r>
              <a:rPr lang="en-US" sz="1000" dirty="0" err="1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flavourings</a:t>
            </a: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 e.g., dried fruit, choc chips, coconut</a:t>
            </a:r>
          </a:p>
          <a:p>
            <a:pPr marL="82296" lvl="1" algn="ctr">
              <a:lnSpc>
                <a:spcPts val="1067"/>
              </a:lnSpc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A suitable container to go in the oven</a:t>
            </a:r>
          </a:p>
          <a:p>
            <a:pPr algn="ctr">
              <a:lnSpc>
                <a:spcPts val="1067"/>
              </a:lnSpc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20p for a foil tray (if you do not have an oven proof dish)</a:t>
            </a:r>
          </a:p>
          <a:p>
            <a:pPr algn="l">
              <a:lnSpc>
                <a:spcPts val="1067"/>
              </a:lnSpc>
            </a:pPr>
            <a:endParaRPr lang="en-US" sz="1000" b="1" u="sng" dirty="0">
              <a:solidFill>
                <a:srgbClr val="003594"/>
              </a:solidFill>
              <a:latin typeface="Arial" panose="020B0604020202020204" pitchFamily="34" charset="0"/>
              <a:ea typeface="Tex Gyre Termes Bold"/>
              <a:cs typeface="Arial" panose="020B0604020202020204" pitchFamily="34" charset="0"/>
              <a:sym typeface="Tex Gyre Termes Bold"/>
            </a:endParaRPr>
          </a:p>
        </p:txBody>
      </p:sp>
      <p:sp>
        <p:nvSpPr>
          <p:cNvPr id="18" name="TextBox 18"/>
          <p:cNvSpPr txBox="1"/>
          <p:nvPr/>
        </p:nvSpPr>
        <p:spPr>
          <a:xfrm rot="-107579">
            <a:off x="91773" y="2246254"/>
            <a:ext cx="764648" cy="15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9" name="TextBox 19"/>
          <p:cNvSpPr txBox="1"/>
          <p:nvPr/>
        </p:nvSpPr>
        <p:spPr>
          <a:xfrm rot="-136763">
            <a:off x="413421" y="1556282"/>
            <a:ext cx="1172374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Flapjacks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54B2-6F4A-7E97-06A0-B0F0B21095C3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125529">
            <a:off x="54104" y="1914673"/>
            <a:ext cx="3567454" cy="3029269"/>
          </a:xfrm>
          <a:custGeom>
            <a:avLst/>
            <a:gdLst/>
            <a:ahLst/>
            <a:cxnLst/>
            <a:rect l="l" t="t" r="r" b="b"/>
            <a:pathLst>
              <a:path w="3567454" h="3029269">
                <a:moveTo>
                  <a:pt x="0" y="0"/>
                </a:moveTo>
                <a:lnTo>
                  <a:pt x="3567454" y="0"/>
                </a:lnTo>
                <a:lnTo>
                  <a:pt x="3567454" y="3029270"/>
                </a:lnTo>
                <a:lnTo>
                  <a:pt x="0" y="3029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4" r="-62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38026">
            <a:off x="1430874" y="35263"/>
            <a:ext cx="2337356" cy="1811292"/>
          </a:xfrm>
          <a:custGeom>
            <a:avLst/>
            <a:gdLst/>
            <a:ahLst/>
            <a:cxnLst/>
            <a:rect l="l" t="t" r="r" b="b"/>
            <a:pathLst>
              <a:path w="2123349" h="1703988">
                <a:moveTo>
                  <a:pt x="0" y="0"/>
                </a:moveTo>
                <a:lnTo>
                  <a:pt x="2123350" y="0"/>
                </a:lnTo>
                <a:lnTo>
                  <a:pt x="2123350" y="1703987"/>
                </a:lnTo>
                <a:lnTo>
                  <a:pt x="0" y="1703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114051" y="80563"/>
            <a:ext cx="1348853" cy="1566976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22045" r="-2204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TextBox 15"/>
          <p:cNvSpPr txBox="1"/>
          <p:nvPr/>
        </p:nvSpPr>
        <p:spPr>
          <a:xfrm rot="-116352">
            <a:off x="192131" y="2383133"/>
            <a:ext cx="3381723" cy="2372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   Peel all the vegetables.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  Grate the carrot and finely chop the other vegetables.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 Fry all vegetables in the oil.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  Add the water and stock cube and bring to a boil, simmer with the lid on for about 20 mins.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  Blend the flour with 4 tbsp. water until smooth and add to the soup – simmer for another 5 mins.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 Add salt and pepper to season the soup.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  Blend until you have the texture you require.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  Pour into container.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16" name="TextBox 16"/>
          <p:cNvSpPr txBox="1"/>
          <p:nvPr/>
        </p:nvSpPr>
        <p:spPr>
          <a:xfrm rot="-95472">
            <a:off x="2355653" y="65015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7" name="TextBox 17"/>
          <p:cNvSpPr txBox="1"/>
          <p:nvPr/>
        </p:nvSpPr>
        <p:spPr>
          <a:xfrm rot="-109231">
            <a:off x="1742661" y="390265"/>
            <a:ext cx="2096534" cy="1261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 small onion 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 potato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 carrot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 tbsp oil</a:t>
            </a:r>
          </a:p>
          <a:p>
            <a:pPr marL="164592" lvl="1" indent="-82296" algn="l">
              <a:lnSpc>
                <a:spcPts val="1067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 stock cube (beef/chicken or vegetable)</a:t>
            </a:r>
          </a:p>
          <a:p>
            <a:pPr algn="ctr">
              <a:lnSpc>
                <a:spcPts val="1067"/>
              </a:lnSpc>
            </a:pPr>
            <a:r>
              <a:rPr lang="en-US" sz="9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Salt and pepper to season (provided by the school)</a:t>
            </a:r>
          </a:p>
          <a:p>
            <a:pPr algn="l">
              <a:lnSpc>
                <a:spcPts val="1067"/>
              </a:lnSpc>
            </a:pPr>
            <a:endParaRPr lang="en-US" sz="762" b="1" u="sng" dirty="0">
              <a:solidFill>
                <a:srgbClr val="003594"/>
              </a:solidFill>
              <a:latin typeface="Tex Gyre Termes Bold"/>
              <a:ea typeface="Tex Gyre Termes Bold"/>
              <a:cs typeface="Tex Gyre Termes Bold"/>
              <a:sym typeface="Tex Gyre Termes Bold"/>
            </a:endParaRPr>
          </a:p>
        </p:txBody>
      </p:sp>
      <p:sp>
        <p:nvSpPr>
          <p:cNvPr id="18" name="TextBox 18"/>
          <p:cNvSpPr txBox="1"/>
          <p:nvPr/>
        </p:nvSpPr>
        <p:spPr>
          <a:xfrm rot="-107579">
            <a:off x="142220" y="2144184"/>
            <a:ext cx="764648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19" name="TextBox 19"/>
          <p:cNvSpPr txBox="1"/>
          <p:nvPr/>
        </p:nvSpPr>
        <p:spPr>
          <a:xfrm rot="-136763">
            <a:off x="221257" y="1468593"/>
            <a:ext cx="1172374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Vegetable Soup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B014AB-F798-8B61-8543-DF6CA22D5B9B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A15148F-6CDD-0B3A-560B-213ECD6F948F}"/>
              </a:ext>
            </a:extLst>
          </p:cNvPr>
          <p:cNvSpPr/>
          <p:nvPr/>
        </p:nvSpPr>
        <p:spPr>
          <a:xfrm rot="-138026">
            <a:off x="1430874" y="35263"/>
            <a:ext cx="2337356" cy="1811292"/>
          </a:xfrm>
          <a:custGeom>
            <a:avLst/>
            <a:gdLst/>
            <a:ahLst/>
            <a:cxnLst/>
            <a:rect l="l" t="t" r="r" b="b"/>
            <a:pathLst>
              <a:path w="2123349" h="1703988">
                <a:moveTo>
                  <a:pt x="0" y="0"/>
                </a:moveTo>
                <a:lnTo>
                  <a:pt x="2123350" y="0"/>
                </a:lnTo>
                <a:lnTo>
                  <a:pt x="2123350" y="1703987"/>
                </a:lnTo>
                <a:lnTo>
                  <a:pt x="0" y="17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21474471">
            <a:off x="106256" y="2040172"/>
            <a:ext cx="3853308" cy="2884472"/>
          </a:xfrm>
          <a:custGeom>
            <a:avLst/>
            <a:gdLst/>
            <a:ahLst/>
            <a:cxnLst/>
            <a:rect l="l" t="t" r="r" b="b"/>
            <a:pathLst>
              <a:path w="3911752" h="3145364">
                <a:moveTo>
                  <a:pt x="0" y="0"/>
                </a:moveTo>
                <a:lnTo>
                  <a:pt x="3911751" y="0"/>
                </a:lnTo>
                <a:lnTo>
                  <a:pt x="3911751" y="3145364"/>
                </a:lnTo>
                <a:lnTo>
                  <a:pt x="0" y="31453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18" t="-6628" r="-9173" b="-1101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115529" y="79250"/>
            <a:ext cx="1430294" cy="1661587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4"/>
              <a:stretch>
                <a:fillRect l="-14000" r="-140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extBox 17"/>
          <p:cNvSpPr txBox="1"/>
          <p:nvPr/>
        </p:nvSpPr>
        <p:spPr>
          <a:xfrm rot="21405268">
            <a:off x="145796" y="2012980"/>
            <a:ext cx="3853174" cy="3129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1.Pre heat the oven to Gas mark 6, 200 degrees Celsius.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2.Sieve the flour, salt, and mustard powder together.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3. Rub the margarine into this mixture.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4.Add the grated cheese to the flour.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5.Use a measuring jug to beat the egg and milk together. Keep aside a little of this mixture to glaze the loaf at the end. 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6. Add the egg and milk mixture gradually to the flour, salt and mustard powder, to form a dough. 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7.Shape the dough into a loaf shape put it in the greased tin.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8.Bake the loaf for about 30 minutes until it is well risen and golden in </a:t>
            </a:r>
            <a:r>
              <a:rPr lang="en-US" sz="1000" dirty="0" err="1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colour</a:t>
            </a: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9.Place to cool on a wire tray.</a:t>
            </a:r>
          </a:p>
          <a:p>
            <a:pPr marL="171450" indent="-171450" algn="l">
              <a:lnSpc>
                <a:spcPts val="1523"/>
              </a:lnSpc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10.Clean work surfaces and wash up equipment.</a:t>
            </a: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  <a:p>
            <a:pPr marL="171450" indent="-171450" algn="l">
              <a:lnSpc>
                <a:spcPts val="1663"/>
              </a:lnSpc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417642" y="107144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3579" y="335148"/>
            <a:ext cx="198886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200g of Self raising flour.</a:t>
            </a:r>
          </a:p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Pinch of salt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(the school will provide this item)</a:t>
            </a:r>
          </a:p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Pinch of mustard powder </a:t>
            </a:r>
            <a:r>
              <a:rPr lang="en-US" sz="900" b="1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(the school will provide this item)</a:t>
            </a:r>
          </a:p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50g of margarine</a:t>
            </a:r>
          </a:p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75g of grated cheese</a:t>
            </a:r>
          </a:p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Egg</a:t>
            </a:r>
          </a:p>
          <a:p>
            <a:pPr marL="180696" lvl="1" indent="-90348" algn="l">
              <a:lnSpc>
                <a:spcPts val="1171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150ml of milk</a:t>
            </a:r>
          </a:p>
          <a:p>
            <a:pPr algn="l">
              <a:lnSpc>
                <a:spcPts val="1171"/>
              </a:lnSpc>
            </a:pPr>
            <a:endParaRPr lang="en-US" sz="1000" dirty="0">
              <a:solidFill>
                <a:srgbClr val="003594"/>
              </a:solidFill>
              <a:latin typeface="Arial" panose="020B0604020202020204" pitchFamily="34" charset="0"/>
              <a:ea typeface="Tex Gyre Termes"/>
              <a:cs typeface="Arial" panose="020B0604020202020204" pitchFamily="34" charset="0"/>
              <a:sym typeface="Tex Gyre Termes"/>
            </a:endParaRPr>
          </a:p>
        </p:txBody>
      </p:sp>
      <p:sp>
        <p:nvSpPr>
          <p:cNvPr id="20" name="TextBox 20"/>
          <p:cNvSpPr txBox="1"/>
          <p:nvPr/>
        </p:nvSpPr>
        <p:spPr>
          <a:xfrm rot="-107579">
            <a:off x="126344" y="2139174"/>
            <a:ext cx="764648" cy="15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21" name="TextBox 21"/>
          <p:cNvSpPr txBox="1"/>
          <p:nvPr/>
        </p:nvSpPr>
        <p:spPr>
          <a:xfrm rot="21442268">
            <a:off x="294781" y="1505047"/>
            <a:ext cx="1172374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Cheese Loaf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35B27-588B-D29C-4E52-30590CE00936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46000" y="4419428"/>
            <a:ext cx="1512000" cy="1198260"/>
          </a:xfrm>
          <a:custGeom>
            <a:avLst/>
            <a:gdLst/>
            <a:ahLst/>
            <a:cxnLst/>
            <a:rect l="l" t="t" r="r" b="b"/>
            <a:pathLst>
              <a:path w="1512000" h="1198260">
                <a:moveTo>
                  <a:pt x="0" y="0"/>
                </a:moveTo>
                <a:lnTo>
                  <a:pt x="1512000" y="0"/>
                </a:lnTo>
                <a:lnTo>
                  <a:pt x="1512000" y="1198260"/>
                </a:lnTo>
                <a:lnTo>
                  <a:pt x="0" y="1198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25529">
            <a:off x="45014" y="2344902"/>
            <a:ext cx="3911752" cy="2537451"/>
          </a:xfrm>
          <a:custGeom>
            <a:avLst/>
            <a:gdLst/>
            <a:ahLst/>
            <a:cxnLst/>
            <a:rect l="l" t="t" r="r" b="b"/>
            <a:pathLst>
              <a:path w="3911752" h="2257198">
                <a:moveTo>
                  <a:pt x="0" y="0"/>
                </a:moveTo>
                <a:lnTo>
                  <a:pt x="3911751" y="0"/>
                </a:lnTo>
                <a:lnTo>
                  <a:pt x="3911751" y="2257199"/>
                </a:lnTo>
                <a:lnTo>
                  <a:pt x="0" y="22571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6118" t="-48584" r="-9173" b="-1535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38026">
            <a:off x="645340" y="47538"/>
            <a:ext cx="3187947" cy="2128901"/>
          </a:xfrm>
          <a:custGeom>
            <a:avLst/>
            <a:gdLst/>
            <a:ahLst/>
            <a:cxnLst/>
            <a:rect l="l" t="t" r="r" b="b"/>
            <a:pathLst>
              <a:path w="2835347" h="1861038">
                <a:moveTo>
                  <a:pt x="0" y="0"/>
                </a:moveTo>
                <a:lnTo>
                  <a:pt x="2835346" y="0"/>
                </a:lnTo>
                <a:lnTo>
                  <a:pt x="2835346" y="1861038"/>
                </a:lnTo>
                <a:lnTo>
                  <a:pt x="0" y="18610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226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-108920">
            <a:off x="6891" y="137660"/>
            <a:ext cx="1121214" cy="1302526"/>
            <a:chOff x="0" y="0"/>
            <a:chExt cx="546608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l="l" t="t" r="r" b="b"/>
              <a:pathLst>
                <a:path w="4889500" h="469392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14000" r="-140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" name="TextBox 21"/>
          <p:cNvSpPr txBox="1"/>
          <p:nvPr/>
        </p:nvSpPr>
        <p:spPr>
          <a:xfrm rot="-95472">
            <a:off x="1964764" y="81094"/>
            <a:ext cx="915293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Ingredients</a:t>
            </a:r>
          </a:p>
        </p:txBody>
      </p:sp>
      <p:sp>
        <p:nvSpPr>
          <p:cNvPr id="22" name="TextBox 22"/>
          <p:cNvSpPr txBox="1"/>
          <p:nvPr/>
        </p:nvSpPr>
        <p:spPr>
          <a:xfrm rot="-109231">
            <a:off x="1160800" y="257912"/>
            <a:ext cx="2713258" cy="2147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pasta shapes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Choose 3 vegetables only, you can select a Protein based food, this is optional.</a:t>
            </a:r>
          </a:p>
          <a:p>
            <a:pPr algn="l">
              <a:lnSpc>
                <a:spcPts val="1224"/>
              </a:lnSpc>
            </a:pPr>
            <a:r>
              <a:rPr lang="en-US" sz="10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    </a:t>
            </a:r>
            <a:r>
              <a:rPr lang="en-US" sz="9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Vegetables / Fruit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small red, green, or yellow pepper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Small red onion</a:t>
            </a:r>
          </a:p>
          <a:p>
            <a:pPr marL="94445" lvl="1" algn="l">
              <a:lnSpc>
                <a:spcPts val="1224"/>
              </a:lnSpc>
            </a:pPr>
            <a:r>
              <a:rPr lang="en-US" sz="9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Protein foods (optional) If you wish you can select one food from the list below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cooked ham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 tin tuna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pre-grated cheese</a:t>
            </a:r>
          </a:p>
          <a:p>
            <a:pPr marL="188890" lvl="1" indent="-94445" algn="l">
              <a:lnSpc>
                <a:spcPts val="1224"/>
              </a:lnSpc>
              <a:buFont typeface="Arial"/>
              <a:buChar char="•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"/>
                <a:cs typeface="Arial" panose="020B0604020202020204" pitchFamily="34" charset="0"/>
                <a:sym typeface="Tex Gyre Termes"/>
              </a:rPr>
              <a:t>100g cooked chicken</a:t>
            </a:r>
          </a:p>
          <a:p>
            <a:pPr algn="l">
              <a:lnSpc>
                <a:spcPts val="1224"/>
              </a:lnSpc>
            </a:pPr>
            <a:endParaRPr lang="en-US" sz="874" b="1" u="sng" dirty="0">
              <a:solidFill>
                <a:srgbClr val="003594"/>
              </a:solidFill>
              <a:latin typeface="Tex Gyre Termes Bold"/>
              <a:ea typeface="Tex Gyre Termes Bold"/>
              <a:cs typeface="Tex Gyre Termes Bold"/>
              <a:sym typeface="Tex Gyre Termes Bold"/>
            </a:endParaRPr>
          </a:p>
          <a:p>
            <a:pPr algn="l">
              <a:lnSpc>
                <a:spcPts val="1224"/>
              </a:lnSpc>
            </a:pPr>
            <a:endParaRPr lang="en-US" sz="874" b="1" u="sng" dirty="0">
              <a:solidFill>
                <a:srgbClr val="003594"/>
              </a:solidFill>
              <a:latin typeface="Tex Gyre Termes Bold"/>
              <a:ea typeface="Tex Gyre Termes Bold"/>
              <a:cs typeface="Tex Gyre Termes Bold"/>
              <a:sym typeface="Tex Gyre Termes Bold"/>
            </a:endParaRPr>
          </a:p>
        </p:txBody>
      </p:sp>
      <p:sp>
        <p:nvSpPr>
          <p:cNvPr id="23" name="TextBox 23"/>
          <p:cNvSpPr txBox="1"/>
          <p:nvPr/>
        </p:nvSpPr>
        <p:spPr>
          <a:xfrm rot="-107579">
            <a:off x="82685" y="2459776"/>
            <a:ext cx="764648" cy="15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34"/>
              </a:lnSpc>
              <a:spcBef>
                <a:spcPct val="0"/>
              </a:spcBef>
            </a:pPr>
            <a:r>
              <a:rPr lang="en-US" sz="1000" b="1" u="sng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Method</a:t>
            </a:r>
          </a:p>
        </p:txBody>
      </p:sp>
      <p:sp>
        <p:nvSpPr>
          <p:cNvPr id="24" name="TextBox 24"/>
          <p:cNvSpPr txBox="1"/>
          <p:nvPr/>
        </p:nvSpPr>
        <p:spPr>
          <a:xfrm rot="-136763">
            <a:off x="90774" y="1234936"/>
            <a:ext cx="1172374" cy="121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49"/>
              </a:lnSpc>
            </a:pPr>
            <a:r>
              <a:rPr lang="en-US" sz="1200" b="1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Pasta Salad</a:t>
            </a:r>
          </a:p>
        </p:txBody>
      </p:sp>
      <p:sp>
        <p:nvSpPr>
          <p:cNvPr id="25" name="TextBox 25"/>
          <p:cNvSpPr txBox="1"/>
          <p:nvPr/>
        </p:nvSpPr>
        <p:spPr>
          <a:xfrm rot="21425083">
            <a:off x="128706" y="2573596"/>
            <a:ext cx="3568171" cy="2154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1. Bring a small saucepan of water to the boil and add the pasta. Simmer for about 8-10 minutes (check the packet instructions).</a:t>
            </a:r>
          </a:p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2.Use a chopping </a:t>
            </a: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bard and knife to carefully shred the lettuce.</a:t>
            </a:r>
          </a:p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3.Slice the tomato into four pieces.</a:t>
            </a:r>
          </a:p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4.Chop the cucumber into small chunks.</a:t>
            </a:r>
          </a:p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5.Peel and grate the carrot.</a:t>
            </a:r>
          </a:p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6.Drain the boiling hot water away from the pasta into a colander in the sink. Cool the pasta by rinsing it under a cold tap for a few moments. Drain well.</a:t>
            </a:r>
          </a:p>
          <a:p>
            <a:pPr marL="171450" indent="-171450" algn="l">
              <a:lnSpc>
                <a:spcPts val="1334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3594"/>
                </a:solidFill>
                <a:latin typeface="Arial" panose="020B0604020202020204" pitchFamily="34" charset="0"/>
                <a:ea typeface="Tex Gyre Termes Bold"/>
                <a:cs typeface="Arial" panose="020B0604020202020204" pitchFamily="34" charset="0"/>
                <a:sym typeface="Tex Gyre Termes Bold"/>
              </a:rPr>
              <a:t>7. Place the pasta in the serving dish and stir in 1x15ml spoon of reduced-fat dressing.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63036-DB26-7B1A-B44D-ECC8FDFF1300}"/>
              </a:ext>
            </a:extLst>
          </p:cNvPr>
          <p:cNvSpPr txBox="1"/>
          <p:nvPr/>
        </p:nvSpPr>
        <p:spPr>
          <a:xfrm>
            <a:off x="2244" y="5059700"/>
            <a:ext cx="37909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Cooking Date: ______________________________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2220</Words>
  <Application>Microsoft Office PowerPoint</Application>
  <PresentationFormat>Custom</PresentationFormat>
  <Paragraphs>260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Tex Gyre Termes</vt:lpstr>
      <vt:lpstr>Tex Gyre Termes Bold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Year 7 Ingredients/method</dc:title>
  <dc:creator>Victoria Wright</dc:creator>
  <cp:lastModifiedBy>Victoria Wright</cp:lastModifiedBy>
  <cp:revision>16</cp:revision>
  <dcterms:created xsi:type="dcterms:W3CDTF">2006-08-16T00:00:00Z</dcterms:created>
  <dcterms:modified xsi:type="dcterms:W3CDTF">2026-02-04T18:12:27Z</dcterms:modified>
  <dc:identifier>DAG6cFS3MC4</dc:identifier>
</cp:coreProperties>
</file>